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ocuments\&#1052;&#1054;&#1053;&#1048;&#1058;&#1054;&#1056;&#1048;&#1053;&#1043;%204%20&#1063;&#1045;&#1058;&#1042;&#1045;&#1056;&#1058;&#1068;%20(1)%20201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ocuments\&#1052;&#1054;&#1053;&#1048;&#1058;&#1054;&#1056;&#1048;&#1053;&#1043;%204%20&#1063;&#1045;&#1058;&#1042;&#1045;&#1056;&#1058;&#1068;%20(1)%20201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ocuments\&#1052;&#1054;&#1053;&#1048;&#1058;&#1054;&#1056;&#1048;&#1053;&#1043;%204%20&#1063;&#1045;&#1058;&#1042;&#1045;&#1056;&#1058;&#1068;%20(1)%20201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ser\Documents\&#1052;&#1054;&#1053;&#1048;&#1058;&#1054;&#1056;&#1048;&#1053;&#1043;%204%20&#1063;&#1045;&#1058;&#1042;&#1045;&#1056;&#1058;&#1068;%20(1)%202017.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ser\Documents\&#1052;&#1054;&#1053;&#1048;&#1058;&#1054;&#1056;&#1048;&#1053;&#1043;%204%20&#1063;&#1045;&#1058;&#1042;&#1045;&#1056;&#1058;&#1068;%20(1)%202017.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ser\Documents\&#1052;&#1054;&#1053;&#1048;&#1058;&#1054;&#1056;&#1048;&#1053;&#1043;%204%20&#1063;&#1045;&#1058;&#1042;&#1045;&#1056;&#1058;&#1068;%20(1)%202017.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user\Documents\&#1052;&#1054;&#1053;&#1048;&#1058;&#1054;&#1056;&#1048;&#1053;&#1043;%204%20&#1063;&#1045;&#1058;&#1042;&#1045;&#1056;&#1058;&#1068;%20(1)%202017.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user\Documents\&#1052;&#1054;&#1053;&#1048;&#1058;&#1054;&#1056;&#1048;&#1053;&#1043;%204%20&#1063;&#1045;&#1058;&#1042;&#1045;&#1056;&#1058;&#1068;%20(1)%202017.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user\Documents\&#1052;&#1054;&#1053;&#1048;&#1058;&#1054;&#1056;&#1048;&#1053;&#1043;%204%20&#1063;&#1045;&#1058;&#1042;&#1045;&#1056;&#1058;&#1068;%20(1)%20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Лист8!$A$2:$B$2</c:f>
              <c:strCache>
                <c:ptCount val="1"/>
                <c:pt idx="0">
                  <c:v>английский язык Салимжанова Н.М</c:v>
                </c:pt>
              </c:strCache>
            </c:strRef>
          </c:tx>
          <c:invertIfNegative val="0"/>
          <c:cat>
            <c:strRef>
              <c:f>Лист8!$C$1:$F$1</c:f>
              <c:strCache>
                <c:ptCount val="3"/>
                <c:pt idx="0">
                  <c:v>качество % 11А</c:v>
                </c:pt>
                <c:pt idx="1">
                  <c:v>качество %11 Б</c:v>
                </c:pt>
                <c:pt idx="2">
                  <c:v>успеваемость%</c:v>
                </c:pt>
              </c:strCache>
            </c:strRef>
          </c:cat>
          <c:val>
            <c:numRef>
              <c:f>Лист8!$C$2:$F$2</c:f>
              <c:numCache>
                <c:formatCode>General</c:formatCode>
                <c:ptCount val="4"/>
                <c:pt idx="0">
                  <c:v>54</c:v>
                </c:pt>
                <c:pt idx="1">
                  <c:v>34</c:v>
                </c:pt>
                <c:pt idx="2">
                  <c:v>100</c:v>
                </c:pt>
              </c:numCache>
            </c:numRef>
          </c:val>
          <c:extLst>
            <c:ext xmlns:c16="http://schemas.microsoft.com/office/drawing/2014/chart" uri="{C3380CC4-5D6E-409C-BE32-E72D297353CC}">
              <c16:uniqueId val="{00000000-0832-4F88-A15A-7CE91D2F8AB7}"/>
            </c:ext>
          </c:extLst>
        </c:ser>
        <c:dLbls>
          <c:showLegendKey val="0"/>
          <c:showVal val="0"/>
          <c:showCatName val="0"/>
          <c:showSerName val="0"/>
          <c:showPercent val="0"/>
          <c:showBubbleSize val="0"/>
        </c:dLbls>
        <c:gapWidth val="95"/>
        <c:gapDepth val="95"/>
        <c:shape val="cone"/>
        <c:axId val="86058112"/>
        <c:axId val="86059648"/>
        <c:axId val="0"/>
      </c:bar3DChart>
      <c:catAx>
        <c:axId val="86058112"/>
        <c:scaling>
          <c:orientation val="minMax"/>
        </c:scaling>
        <c:delete val="0"/>
        <c:axPos val="b"/>
        <c:numFmt formatCode="General" sourceLinked="0"/>
        <c:majorTickMark val="none"/>
        <c:minorTickMark val="none"/>
        <c:tickLblPos val="nextTo"/>
        <c:crossAx val="86059648"/>
        <c:crosses val="autoZero"/>
        <c:auto val="1"/>
        <c:lblAlgn val="ctr"/>
        <c:lblOffset val="100"/>
        <c:noMultiLvlLbl val="0"/>
      </c:catAx>
      <c:valAx>
        <c:axId val="86059648"/>
        <c:scaling>
          <c:orientation val="minMax"/>
        </c:scaling>
        <c:delete val="0"/>
        <c:axPos val="l"/>
        <c:majorGridlines/>
        <c:title>
          <c:overlay val="0"/>
        </c:title>
        <c:numFmt formatCode="0%" sourceLinked="1"/>
        <c:majorTickMark val="none"/>
        <c:minorTickMark val="none"/>
        <c:tickLblPos val="nextTo"/>
        <c:crossAx val="86058112"/>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3882633420822396"/>
          <c:y val="2.7777777777777776E-2"/>
        </c:manualLayout>
      </c:layout>
      <c:overlay val="0"/>
    </c:title>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Лист12!$A$2:$C$2</c:f>
              <c:strCache>
                <c:ptCount val="1"/>
                <c:pt idx="0">
                  <c:v>английский язык 1четв Тулеуова Г.С.</c:v>
                </c:pt>
              </c:strCache>
            </c:strRef>
          </c:tx>
          <c:invertIfNegative val="0"/>
          <c:cat>
            <c:strRef>
              <c:f>Лист12!$D$1:$G$1</c:f>
              <c:strCache>
                <c:ptCount val="3"/>
                <c:pt idx="0">
                  <c:v>качество % 12А</c:v>
                </c:pt>
                <c:pt idx="1">
                  <c:v>качество %12 Б</c:v>
                </c:pt>
                <c:pt idx="2">
                  <c:v>успеваемость%</c:v>
                </c:pt>
              </c:strCache>
            </c:strRef>
          </c:cat>
          <c:val>
            <c:numRef>
              <c:f>Лист12!$D$2:$G$2</c:f>
              <c:numCache>
                <c:formatCode>General</c:formatCode>
                <c:ptCount val="4"/>
                <c:pt idx="0">
                  <c:v>50</c:v>
                </c:pt>
                <c:pt idx="1">
                  <c:v>48</c:v>
                </c:pt>
                <c:pt idx="2">
                  <c:v>100</c:v>
                </c:pt>
              </c:numCache>
            </c:numRef>
          </c:val>
          <c:extLst>
            <c:ext xmlns:c16="http://schemas.microsoft.com/office/drawing/2014/chart" uri="{C3380CC4-5D6E-409C-BE32-E72D297353CC}">
              <c16:uniqueId val="{00000000-4E36-46C4-89CC-DC4472E6D518}"/>
            </c:ext>
          </c:extLst>
        </c:ser>
        <c:dLbls>
          <c:showLegendKey val="0"/>
          <c:showVal val="0"/>
          <c:showCatName val="0"/>
          <c:showSerName val="0"/>
          <c:showPercent val="0"/>
          <c:showBubbleSize val="0"/>
        </c:dLbls>
        <c:gapWidth val="95"/>
        <c:gapDepth val="95"/>
        <c:shape val="cylinder"/>
        <c:axId val="84518016"/>
        <c:axId val="84579840"/>
        <c:axId val="0"/>
      </c:bar3DChart>
      <c:catAx>
        <c:axId val="84518016"/>
        <c:scaling>
          <c:orientation val="minMax"/>
        </c:scaling>
        <c:delete val="0"/>
        <c:axPos val="b"/>
        <c:numFmt formatCode="General" sourceLinked="0"/>
        <c:majorTickMark val="none"/>
        <c:minorTickMark val="none"/>
        <c:tickLblPos val="nextTo"/>
        <c:crossAx val="84579840"/>
        <c:crosses val="autoZero"/>
        <c:auto val="1"/>
        <c:lblAlgn val="ctr"/>
        <c:lblOffset val="100"/>
        <c:noMultiLvlLbl val="0"/>
      </c:catAx>
      <c:valAx>
        <c:axId val="84579840"/>
        <c:scaling>
          <c:orientation val="minMax"/>
        </c:scaling>
        <c:delete val="0"/>
        <c:axPos val="l"/>
        <c:majorGridlines/>
        <c:title>
          <c:overlay val="0"/>
        </c:title>
        <c:numFmt formatCode="0%" sourceLinked="1"/>
        <c:majorTickMark val="none"/>
        <c:minorTickMark val="none"/>
        <c:tickLblPos val="nextTo"/>
        <c:crossAx val="84518016"/>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Лист14!$A$2:$B$2</c:f>
              <c:strCache>
                <c:ptCount val="1"/>
                <c:pt idx="0">
                  <c:v>казахский  язык и литература Акимбаева Ш.Т.</c:v>
                </c:pt>
              </c:strCache>
            </c:strRef>
          </c:tx>
          <c:invertIfNegative val="0"/>
          <c:cat>
            <c:strRef>
              <c:f>Лист14!$C$1:$F$1</c:f>
              <c:strCache>
                <c:ptCount val="3"/>
                <c:pt idx="0">
                  <c:v>качество % 11А</c:v>
                </c:pt>
                <c:pt idx="1">
                  <c:v>качество %11 Б</c:v>
                </c:pt>
                <c:pt idx="2">
                  <c:v>успеваемость%</c:v>
                </c:pt>
              </c:strCache>
            </c:strRef>
          </c:cat>
          <c:val>
            <c:numRef>
              <c:f>Лист14!$C$2:$F$2</c:f>
              <c:numCache>
                <c:formatCode>General</c:formatCode>
                <c:ptCount val="4"/>
                <c:pt idx="0">
                  <c:v>47</c:v>
                </c:pt>
                <c:pt idx="1">
                  <c:v>40</c:v>
                </c:pt>
                <c:pt idx="2">
                  <c:v>100</c:v>
                </c:pt>
              </c:numCache>
            </c:numRef>
          </c:val>
          <c:extLst>
            <c:ext xmlns:c16="http://schemas.microsoft.com/office/drawing/2014/chart" uri="{C3380CC4-5D6E-409C-BE32-E72D297353CC}">
              <c16:uniqueId val="{00000000-CF27-4746-B9B1-7D32F44B3785}"/>
            </c:ext>
          </c:extLst>
        </c:ser>
        <c:dLbls>
          <c:showLegendKey val="0"/>
          <c:showVal val="0"/>
          <c:showCatName val="0"/>
          <c:showSerName val="0"/>
          <c:showPercent val="0"/>
          <c:showBubbleSize val="0"/>
        </c:dLbls>
        <c:gapWidth val="95"/>
        <c:gapDepth val="95"/>
        <c:shape val="cylinder"/>
        <c:axId val="47544960"/>
        <c:axId val="62994304"/>
        <c:axId val="0"/>
      </c:bar3DChart>
      <c:catAx>
        <c:axId val="47544960"/>
        <c:scaling>
          <c:orientation val="minMax"/>
        </c:scaling>
        <c:delete val="0"/>
        <c:axPos val="b"/>
        <c:numFmt formatCode="General" sourceLinked="0"/>
        <c:majorTickMark val="none"/>
        <c:minorTickMark val="none"/>
        <c:tickLblPos val="nextTo"/>
        <c:crossAx val="62994304"/>
        <c:crosses val="autoZero"/>
        <c:auto val="1"/>
        <c:lblAlgn val="ctr"/>
        <c:lblOffset val="100"/>
        <c:noMultiLvlLbl val="0"/>
      </c:catAx>
      <c:valAx>
        <c:axId val="62994304"/>
        <c:scaling>
          <c:orientation val="minMax"/>
        </c:scaling>
        <c:delete val="0"/>
        <c:axPos val="l"/>
        <c:majorGridlines/>
        <c:title>
          <c:overlay val="0"/>
        </c:title>
        <c:numFmt formatCode="General" sourceLinked="1"/>
        <c:majorTickMark val="none"/>
        <c:minorTickMark val="none"/>
        <c:tickLblPos val="nextTo"/>
        <c:crossAx val="4754496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Лист13!$A$2:$B$2</c:f>
              <c:strCache>
                <c:ptCount val="1"/>
                <c:pt idx="0">
                  <c:v>казахский  язык и литература Рысмуханова К.Н.</c:v>
                </c:pt>
              </c:strCache>
            </c:strRef>
          </c:tx>
          <c:invertIfNegative val="0"/>
          <c:cat>
            <c:strRef>
              <c:f>Лист13!$C$1:$F$1</c:f>
              <c:strCache>
                <c:ptCount val="3"/>
                <c:pt idx="0">
                  <c:v>качество % 12А</c:v>
                </c:pt>
                <c:pt idx="1">
                  <c:v>качество %12 Б</c:v>
                </c:pt>
                <c:pt idx="2">
                  <c:v>успеваемость%</c:v>
                </c:pt>
              </c:strCache>
            </c:strRef>
          </c:cat>
          <c:val>
            <c:numRef>
              <c:f>Лист13!$C$2:$F$2</c:f>
              <c:numCache>
                <c:formatCode>General</c:formatCode>
                <c:ptCount val="4"/>
                <c:pt idx="0">
                  <c:v>54</c:v>
                </c:pt>
                <c:pt idx="1">
                  <c:v>54</c:v>
                </c:pt>
                <c:pt idx="2">
                  <c:v>100</c:v>
                </c:pt>
              </c:numCache>
            </c:numRef>
          </c:val>
          <c:extLst>
            <c:ext xmlns:c16="http://schemas.microsoft.com/office/drawing/2014/chart" uri="{C3380CC4-5D6E-409C-BE32-E72D297353CC}">
              <c16:uniqueId val="{00000000-957E-4259-A48C-A193B7017B24}"/>
            </c:ext>
          </c:extLst>
        </c:ser>
        <c:dLbls>
          <c:showLegendKey val="0"/>
          <c:showVal val="0"/>
          <c:showCatName val="0"/>
          <c:showSerName val="0"/>
          <c:showPercent val="0"/>
          <c:showBubbleSize val="0"/>
        </c:dLbls>
        <c:gapWidth val="95"/>
        <c:gapDepth val="95"/>
        <c:shape val="cylinder"/>
        <c:axId val="84599552"/>
        <c:axId val="84602240"/>
        <c:axId val="0"/>
      </c:bar3DChart>
      <c:catAx>
        <c:axId val="84599552"/>
        <c:scaling>
          <c:orientation val="minMax"/>
        </c:scaling>
        <c:delete val="0"/>
        <c:axPos val="b"/>
        <c:numFmt formatCode="General" sourceLinked="0"/>
        <c:majorTickMark val="none"/>
        <c:minorTickMark val="none"/>
        <c:tickLblPos val="nextTo"/>
        <c:crossAx val="84602240"/>
        <c:crosses val="autoZero"/>
        <c:auto val="1"/>
        <c:lblAlgn val="ctr"/>
        <c:lblOffset val="100"/>
        <c:noMultiLvlLbl val="0"/>
      </c:catAx>
      <c:valAx>
        <c:axId val="84602240"/>
        <c:scaling>
          <c:orientation val="minMax"/>
        </c:scaling>
        <c:delete val="0"/>
        <c:axPos val="l"/>
        <c:majorGridlines/>
        <c:title>
          <c:overlay val="0"/>
        </c:title>
        <c:numFmt formatCode="General" sourceLinked="1"/>
        <c:majorTickMark val="none"/>
        <c:minorTickMark val="none"/>
        <c:tickLblPos val="nextTo"/>
        <c:crossAx val="84599552"/>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Лист15!$A$2:$B$2</c:f>
              <c:strCache>
                <c:ptCount val="1"/>
                <c:pt idx="0">
                  <c:v>русский  язык  Каренова Р.К</c:v>
                </c:pt>
              </c:strCache>
            </c:strRef>
          </c:tx>
          <c:invertIfNegative val="0"/>
          <c:cat>
            <c:strRef>
              <c:f>Лист15!$C$1:$F$1</c:f>
              <c:strCache>
                <c:ptCount val="3"/>
                <c:pt idx="0">
                  <c:v>качество % 11А</c:v>
                </c:pt>
                <c:pt idx="1">
                  <c:v>качество %11 Б</c:v>
                </c:pt>
                <c:pt idx="2">
                  <c:v>успеваемость%</c:v>
                </c:pt>
              </c:strCache>
            </c:strRef>
          </c:cat>
          <c:val>
            <c:numRef>
              <c:f>Лист15!$C$2:$F$2</c:f>
              <c:numCache>
                <c:formatCode>General</c:formatCode>
                <c:ptCount val="4"/>
                <c:pt idx="0">
                  <c:v>47</c:v>
                </c:pt>
                <c:pt idx="1">
                  <c:v>34</c:v>
                </c:pt>
                <c:pt idx="2">
                  <c:v>100</c:v>
                </c:pt>
              </c:numCache>
            </c:numRef>
          </c:val>
          <c:extLst>
            <c:ext xmlns:c16="http://schemas.microsoft.com/office/drawing/2014/chart" uri="{C3380CC4-5D6E-409C-BE32-E72D297353CC}">
              <c16:uniqueId val="{00000000-ECD9-4C33-B703-4D9646977306}"/>
            </c:ext>
          </c:extLst>
        </c:ser>
        <c:dLbls>
          <c:showLegendKey val="0"/>
          <c:showVal val="0"/>
          <c:showCatName val="0"/>
          <c:showSerName val="0"/>
          <c:showPercent val="0"/>
          <c:showBubbleSize val="0"/>
        </c:dLbls>
        <c:gapWidth val="95"/>
        <c:gapDepth val="95"/>
        <c:shape val="cylinder"/>
        <c:axId val="76254592"/>
        <c:axId val="84023936"/>
        <c:axId val="0"/>
      </c:bar3DChart>
      <c:catAx>
        <c:axId val="76254592"/>
        <c:scaling>
          <c:orientation val="minMax"/>
        </c:scaling>
        <c:delete val="0"/>
        <c:axPos val="b"/>
        <c:numFmt formatCode="General" sourceLinked="0"/>
        <c:majorTickMark val="none"/>
        <c:minorTickMark val="none"/>
        <c:tickLblPos val="nextTo"/>
        <c:crossAx val="84023936"/>
        <c:crosses val="autoZero"/>
        <c:auto val="1"/>
        <c:lblAlgn val="ctr"/>
        <c:lblOffset val="100"/>
        <c:noMultiLvlLbl val="0"/>
      </c:catAx>
      <c:valAx>
        <c:axId val="84023936"/>
        <c:scaling>
          <c:orientation val="minMax"/>
        </c:scaling>
        <c:delete val="0"/>
        <c:axPos val="l"/>
        <c:majorGridlines/>
        <c:title>
          <c:overlay val="0"/>
        </c:title>
        <c:numFmt formatCode="General" sourceLinked="1"/>
        <c:majorTickMark val="none"/>
        <c:minorTickMark val="none"/>
        <c:tickLblPos val="nextTo"/>
        <c:crossAx val="76254592"/>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455372957436285"/>
          <c:y val="0"/>
        </c:manualLayout>
      </c:layout>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0.31114084940787817"/>
          <c:y val="0.17926170330882177"/>
          <c:w val="0.66278525901247698"/>
          <c:h val="0.47974364944802894"/>
        </c:manualLayout>
      </c:layout>
      <c:bar3DChart>
        <c:barDir val="col"/>
        <c:grouping val="stacked"/>
        <c:varyColors val="0"/>
        <c:ser>
          <c:idx val="0"/>
          <c:order val="0"/>
          <c:tx>
            <c:strRef>
              <c:f>Лист16!$A$2:$B$2</c:f>
              <c:strCache>
                <c:ptCount val="1"/>
                <c:pt idx="0">
                  <c:v>русская литература Каренова Р.К</c:v>
                </c:pt>
              </c:strCache>
            </c:strRef>
          </c:tx>
          <c:invertIfNegative val="0"/>
          <c:cat>
            <c:strRef>
              <c:f>Лист16!$C$1:$F$1</c:f>
              <c:strCache>
                <c:ptCount val="3"/>
                <c:pt idx="0">
                  <c:v>качество % 11А</c:v>
                </c:pt>
                <c:pt idx="1">
                  <c:v>качество %11 Б</c:v>
                </c:pt>
                <c:pt idx="2">
                  <c:v>успеваемость%</c:v>
                </c:pt>
              </c:strCache>
            </c:strRef>
          </c:cat>
          <c:val>
            <c:numRef>
              <c:f>Лист16!$C$2:$F$2</c:f>
              <c:numCache>
                <c:formatCode>General</c:formatCode>
                <c:ptCount val="4"/>
                <c:pt idx="0">
                  <c:v>54</c:v>
                </c:pt>
                <c:pt idx="1">
                  <c:v>34</c:v>
                </c:pt>
                <c:pt idx="2">
                  <c:v>100</c:v>
                </c:pt>
              </c:numCache>
            </c:numRef>
          </c:val>
          <c:extLst>
            <c:ext xmlns:c16="http://schemas.microsoft.com/office/drawing/2014/chart" uri="{C3380CC4-5D6E-409C-BE32-E72D297353CC}">
              <c16:uniqueId val="{00000000-02AF-4CC3-AE7F-BEF2151328D8}"/>
            </c:ext>
          </c:extLst>
        </c:ser>
        <c:dLbls>
          <c:showLegendKey val="0"/>
          <c:showVal val="0"/>
          <c:showCatName val="0"/>
          <c:showSerName val="0"/>
          <c:showPercent val="0"/>
          <c:showBubbleSize val="0"/>
        </c:dLbls>
        <c:gapWidth val="95"/>
        <c:gapDepth val="95"/>
        <c:shape val="cylinder"/>
        <c:axId val="86029440"/>
        <c:axId val="86079744"/>
        <c:axId val="0"/>
      </c:bar3DChart>
      <c:catAx>
        <c:axId val="86029440"/>
        <c:scaling>
          <c:orientation val="minMax"/>
        </c:scaling>
        <c:delete val="0"/>
        <c:axPos val="b"/>
        <c:numFmt formatCode="General" sourceLinked="0"/>
        <c:majorTickMark val="none"/>
        <c:minorTickMark val="none"/>
        <c:tickLblPos val="nextTo"/>
        <c:crossAx val="86079744"/>
        <c:crosses val="autoZero"/>
        <c:auto val="1"/>
        <c:lblAlgn val="ctr"/>
        <c:lblOffset val="100"/>
        <c:noMultiLvlLbl val="0"/>
      </c:catAx>
      <c:valAx>
        <c:axId val="86079744"/>
        <c:scaling>
          <c:orientation val="minMax"/>
        </c:scaling>
        <c:delete val="0"/>
        <c:axPos val="l"/>
        <c:majorGridlines/>
        <c:title>
          <c:overlay val="0"/>
        </c:title>
        <c:numFmt formatCode="General" sourceLinked="1"/>
        <c:majorTickMark val="none"/>
        <c:minorTickMark val="none"/>
        <c:tickLblPos val="nextTo"/>
        <c:crossAx val="8602944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0.37533325601020667"/>
          <c:y val="0.22843759113444154"/>
          <c:w val="0.59673043158303107"/>
          <c:h val="0.62800925925925921"/>
        </c:manualLayout>
      </c:layout>
      <c:bar3DChart>
        <c:barDir val="col"/>
        <c:grouping val="stacked"/>
        <c:varyColors val="0"/>
        <c:ser>
          <c:idx val="0"/>
          <c:order val="0"/>
          <c:tx>
            <c:strRef>
              <c:f>Лист18!$A$2:$B$2</c:f>
              <c:strCache>
                <c:ptCount val="1"/>
                <c:pt idx="0">
                  <c:v>русский язык Харькова Р.И.</c:v>
                </c:pt>
              </c:strCache>
            </c:strRef>
          </c:tx>
          <c:invertIfNegative val="0"/>
          <c:cat>
            <c:strRef>
              <c:f>Лист18!$C$1:$F$1</c:f>
              <c:strCache>
                <c:ptCount val="3"/>
                <c:pt idx="0">
                  <c:v>качество % 12А</c:v>
                </c:pt>
                <c:pt idx="1">
                  <c:v>качество %12 Б</c:v>
                </c:pt>
                <c:pt idx="2">
                  <c:v>успеваемость%</c:v>
                </c:pt>
              </c:strCache>
            </c:strRef>
          </c:cat>
          <c:val>
            <c:numRef>
              <c:f>Лист18!$C$2:$F$2</c:f>
              <c:numCache>
                <c:formatCode>General</c:formatCode>
                <c:ptCount val="4"/>
                <c:pt idx="0">
                  <c:v>47</c:v>
                </c:pt>
                <c:pt idx="1">
                  <c:v>47</c:v>
                </c:pt>
                <c:pt idx="2">
                  <c:v>100</c:v>
                </c:pt>
              </c:numCache>
            </c:numRef>
          </c:val>
          <c:extLst>
            <c:ext xmlns:c16="http://schemas.microsoft.com/office/drawing/2014/chart" uri="{C3380CC4-5D6E-409C-BE32-E72D297353CC}">
              <c16:uniqueId val="{00000000-FC59-484A-AADC-DC8E73F953DD}"/>
            </c:ext>
          </c:extLst>
        </c:ser>
        <c:dLbls>
          <c:showLegendKey val="0"/>
          <c:showVal val="0"/>
          <c:showCatName val="0"/>
          <c:showSerName val="0"/>
          <c:showPercent val="0"/>
          <c:showBubbleSize val="0"/>
        </c:dLbls>
        <c:gapWidth val="95"/>
        <c:gapDepth val="95"/>
        <c:shape val="cylinder"/>
        <c:axId val="44846464"/>
        <c:axId val="66744704"/>
        <c:axId val="0"/>
      </c:bar3DChart>
      <c:catAx>
        <c:axId val="44846464"/>
        <c:scaling>
          <c:orientation val="minMax"/>
        </c:scaling>
        <c:delete val="0"/>
        <c:axPos val="b"/>
        <c:numFmt formatCode="General" sourceLinked="0"/>
        <c:majorTickMark val="none"/>
        <c:minorTickMark val="none"/>
        <c:tickLblPos val="nextTo"/>
        <c:crossAx val="66744704"/>
        <c:crosses val="autoZero"/>
        <c:auto val="1"/>
        <c:lblAlgn val="ctr"/>
        <c:lblOffset val="100"/>
        <c:noMultiLvlLbl val="0"/>
      </c:catAx>
      <c:valAx>
        <c:axId val="66744704"/>
        <c:scaling>
          <c:orientation val="minMax"/>
        </c:scaling>
        <c:delete val="0"/>
        <c:axPos val="l"/>
        <c:majorGridlines/>
        <c:title>
          <c:overlay val="0"/>
        </c:title>
        <c:numFmt formatCode="General" sourceLinked="1"/>
        <c:majorTickMark val="none"/>
        <c:minorTickMark val="none"/>
        <c:tickLblPos val="nextTo"/>
        <c:crossAx val="4484646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0.33336539576775864"/>
          <c:y val="0.19936232053732544"/>
          <c:w val="0.63869829182547899"/>
          <c:h val="0.4591953862090204"/>
        </c:manualLayout>
      </c:layout>
      <c:bar3DChart>
        <c:barDir val="col"/>
        <c:grouping val="stacked"/>
        <c:varyColors val="0"/>
        <c:ser>
          <c:idx val="0"/>
          <c:order val="0"/>
          <c:tx>
            <c:strRef>
              <c:f>Лист17!$A$2:$B$2</c:f>
              <c:strCache>
                <c:ptCount val="1"/>
                <c:pt idx="0">
                  <c:v>русская литература Харькова Р.И.</c:v>
                </c:pt>
              </c:strCache>
            </c:strRef>
          </c:tx>
          <c:invertIfNegative val="0"/>
          <c:cat>
            <c:strRef>
              <c:f>Лист17!$C$1:$F$1</c:f>
              <c:strCache>
                <c:ptCount val="3"/>
                <c:pt idx="0">
                  <c:v>качество % 12А</c:v>
                </c:pt>
                <c:pt idx="1">
                  <c:v>качество %12 Б</c:v>
                </c:pt>
                <c:pt idx="2">
                  <c:v>успеваемость%</c:v>
                </c:pt>
              </c:strCache>
            </c:strRef>
          </c:cat>
          <c:val>
            <c:numRef>
              <c:f>Лист17!$C$2:$F$2</c:f>
              <c:numCache>
                <c:formatCode>General</c:formatCode>
                <c:ptCount val="4"/>
                <c:pt idx="0">
                  <c:v>47</c:v>
                </c:pt>
                <c:pt idx="1">
                  <c:v>47</c:v>
                </c:pt>
                <c:pt idx="2">
                  <c:v>100</c:v>
                </c:pt>
              </c:numCache>
            </c:numRef>
          </c:val>
          <c:extLst>
            <c:ext xmlns:c16="http://schemas.microsoft.com/office/drawing/2014/chart" uri="{C3380CC4-5D6E-409C-BE32-E72D297353CC}">
              <c16:uniqueId val="{00000000-30A8-46F1-B240-3C0904F04A18}"/>
            </c:ext>
          </c:extLst>
        </c:ser>
        <c:dLbls>
          <c:showLegendKey val="0"/>
          <c:showVal val="0"/>
          <c:showCatName val="0"/>
          <c:showSerName val="0"/>
          <c:showPercent val="0"/>
          <c:showBubbleSize val="0"/>
        </c:dLbls>
        <c:gapWidth val="95"/>
        <c:gapDepth val="95"/>
        <c:shape val="cylinder"/>
        <c:axId val="100008704"/>
        <c:axId val="100021376"/>
        <c:axId val="0"/>
      </c:bar3DChart>
      <c:catAx>
        <c:axId val="100008704"/>
        <c:scaling>
          <c:orientation val="minMax"/>
        </c:scaling>
        <c:delete val="0"/>
        <c:axPos val="b"/>
        <c:numFmt formatCode="General" sourceLinked="0"/>
        <c:majorTickMark val="none"/>
        <c:minorTickMark val="none"/>
        <c:tickLblPos val="nextTo"/>
        <c:crossAx val="100021376"/>
        <c:crosses val="autoZero"/>
        <c:auto val="1"/>
        <c:lblAlgn val="ctr"/>
        <c:lblOffset val="100"/>
        <c:noMultiLvlLbl val="0"/>
      </c:catAx>
      <c:valAx>
        <c:axId val="100021376"/>
        <c:scaling>
          <c:orientation val="minMax"/>
        </c:scaling>
        <c:delete val="0"/>
        <c:axPos val="l"/>
        <c:majorGridlines/>
        <c:title>
          <c:overlay val="0"/>
        </c:title>
        <c:numFmt formatCode="General" sourceLinked="1"/>
        <c:majorTickMark val="none"/>
        <c:minorTickMark val="none"/>
        <c:tickLblPos val="nextTo"/>
        <c:crossAx val="10000870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0.22681256754670373"/>
          <c:y val="0.123866066262484"/>
          <c:w val="0.74622664813957096"/>
          <c:h val="0.6180525424354395"/>
        </c:manualLayout>
      </c:layout>
      <c:bar3DChart>
        <c:barDir val="col"/>
        <c:grouping val="stacked"/>
        <c:varyColors val="0"/>
        <c:ser>
          <c:idx val="0"/>
          <c:order val="0"/>
          <c:tx>
            <c:strRef>
              <c:f>Лист19!$D$1</c:f>
              <c:strCache>
                <c:ptCount val="1"/>
                <c:pt idx="0">
                  <c:v>1 чет %  кач-ва</c:v>
                </c:pt>
              </c:strCache>
            </c:strRef>
          </c:tx>
          <c:invertIfNegative val="0"/>
          <c:cat>
            <c:strRef>
              <c:f>Лист19!$A$2:$C$9</c:f>
              <c:strCache>
                <c:ptCount val="16"/>
                <c:pt idx="0">
                  <c:v>1</c:v>
                </c:pt>
                <c:pt idx="1">
                  <c:v>2</c:v>
                </c:pt>
                <c:pt idx="2">
                  <c:v>3</c:v>
                </c:pt>
                <c:pt idx="3">
                  <c:v>4</c:v>
                </c:pt>
                <c:pt idx="4">
                  <c:v>5</c:v>
                </c:pt>
                <c:pt idx="5">
                  <c:v>6</c:v>
                </c:pt>
                <c:pt idx="6">
                  <c:v>7</c:v>
                </c:pt>
                <c:pt idx="7">
                  <c:v>8</c:v>
                </c:pt>
                <c:pt idx="8">
                  <c:v>Каз.язык и литература</c:v>
                </c:pt>
                <c:pt idx="9">
                  <c:v>Каз.язык и литература</c:v>
                </c:pt>
                <c:pt idx="10">
                  <c:v>Русский язык</c:v>
                </c:pt>
                <c:pt idx="11">
                  <c:v>Русская литература</c:v>
                </c:pt>
                <c:pt idx="12">
                  <c:v>Русский язык</c:v>
                </c:pt>
                <c:pt idx="13">
                  <c:v>Русская литература</c:v>
                </c:pt>
                <c:pt idx="14">
                  <c:v>Английский язык</c:v>
                </c:pt>
                <c:pt idx="15">
                  <c:v>Английский язык</c:v>
                </c:pt>
              </c:strCache>
            </c:strRef>
          </c:cat>
          <c:val>
            <c:numRef>
              <c:f>Лист19!$D$2:$D$9</c:f>
              <c:numCache>
                <c:formatCode>General</c:formatCode>
                <c:ptCount val="8"/>
                <c:pt idx="0">
                  <c:v>33</c:v>
                </c:pt>
                <c:pt idx="1">
                  <c:v>29</c:v>
                </c:pt>
                <c:pt idx="2">
                  <c:v>42</c:v>
                </c:pt>
                <c:pt idx="3">
                  <c:v>42</c:v>
                </c:pt>
                <c:pt idx="4">
                  <c:v>42</c:v>
                </c:pt>
                <c:pt idx="5">
                  <c:v>42</c:v>
                </c:pt>
                <c:pt idx="6">
                  <c:v>36</c:v>
                </c:pt>
                <c:pt idx="7">
                  <c:v>32</c:v>
                </c:pt>
              </c:numCache>
            </c:numRef>
          </c:val>
          <c:extLst>
            <c:ext xmlns:c16="http://schemas.microsoft.com/office/drawing/2014/chart" uri="{C3380CC4-5D6E-409C-BE32-E72D297353CC}">
              <c16:uniqueId val="{00000000-F51E-4687-908F-3E57DA8A279B}"/>
            </c:ext>
          </c:extLst>
        </c:ser>
        <c:ser>
          <c:idx val="1"/>
          <c:order val="1"/>
          <c:tx>
            <c:strRef>
              <c:f>Лист19!$E$1</c:f>
              <c:strCache>
                <c:ptCount val="1"/>
                <c:pt idx="0">
                  <c:v>2 чет %  кач-ва</c:v>
                </c:pt>
              </c:strCache>
            </c:strRef>
          </c:tx>
          <c:invertIfNegative val="0"/>
          <c:cat>
            <c:strRef>
              <c:f>Лист19!$A$2:$C$9</c:f>
              <c:strCache>
                <c:ptCount val="16"/>
                <c:pt idx="0">
                  <c:v>1</c:v>
                </c:pt>
                <c:pt idx="1">
                  <c:v>2</c:v>
                </c:pt>
                <c:pt idx="2">
                  <c:v>3</c:v>
                </c:pt>
                <c:pt idx="3">
                  <c:v>4</c:v>
                </c:pt>
                <c:pt idx="4">
                  <c:v>5</c:v>
                </c:pt>
                <c:pt idx="5">
                  <c:v>6</c:v>
                </c:pt>
                <c:pt idx="6">
                  <c:v>7</c:v>
                </c:pt>
                <c:pt idx="7">
                  <c:v>8</c:v>
                </c:pt>
                <c:pt idx="8">
                  <c:v>Каз.язык и литература</c:v>
                </c:pt>
                <c:pt idx="9">
                  <c:v>Каз.язык и литература</c:v>
                </c:pt>
                <c:pt idx="10">
                  <c:v>Русский язык</c:v>
                </c:pt>
                <c:pt idx="11">
                  <c:v>Русская литература</c:v>
                </c:pt>
                <c:pt idx="12">
                  <c:v>Русский язык</c:v>
                </c:pt>
                <c:pt idx="13">
                  <c:v>Русская литература</c:v>
                </c:pt>
                <c:pt idx="14">
                  <c:v>Английский язык</c:v>
                </c:pt>
                <c:pt idx="15">
                  <c:v>Английский язык</c:v>
                </c:pt>
              </c:strCache>
            </c:strRef>
          </c:cat>
          <c:val>
            <c:numRef>
              <c:f>Лист19!$E$2:$E$9</c:f>
              <c:numCache>
                <c:formatCode>General</c:formatCode>
                <c:ptCount val="8"/>
                <c:pt idx="0">
                  <c:v>45</c:v>
                </c:pt>
                <c:pt idx="1">
                  <c:v>37</c:v>
                </c:pt>
                <c:pt idx="2">
                  <c:v>42</c:v>
                </c:pt>
                <c:pt idx="3">
                  <c:v>42</c:v>
                </c:pt>
                <c:pt idx="4">
                  <c:v>44</c:v>
                </c:pt>
                <c:pt idx="5">
                  <c:v>44</c:v>
                </c:pt>
                <c:pt idx="6">
                  <c:v>49</c:v>
                </c:pt>
                <c:pt idx="7">
                  <c:v>49</c:v>
                </c:pt>
              </c:numCache>
            </c:numRef>
          </c:val>
          <c:extLst>
            <c:ext xmlns:c16="http://schemas.microsoft.com/office/drawing/2014/chart" uri="{C3380CC4-5D6E-409C-BE32-E72D297353CC}">
              <c16:uniqueId val="{00000001-F51E-4687-908F-3E57DA8A279B}"/>
            </c:ext>
          </c:extLst>
        </c:ser>
        <c:ser>
          <c:idx val="2"/>
          <c:order val="2"/>
          <c:tx>
            <c:strRef>
              <c:f>Лист19!$F$1</c:f>
              <c:strCache>
                <c:ptCount val="1"/>
                <c:pt idx="0">
                  <c:v>3 чет </c:v>
                </c:pt>
              </c:strCache>
            </c:strRef>
          </c:tx>
          <c:invertIfNegative val="0"/>
          <c:cat>
            <c:strRef>
              <c:f>Лист19!$A$2:$C$9</c:f>
              <c:strCache>
                <c:ptCount val="16"/>
                <c:pt idx="0">
                  <c:v>1</c:v>
                </c:pt>
                <c:pt idx="1">
                  <c:v>2</c:v>
                </c:pt>
                <c:pt idx="2">
                  <c:v>3</c:v>
                </c:pt>
                <c:pt idx="3">
                  <c:v>4</c:v>
                </c:pt>
                <c:pt idx="4">
                  <c:v>5</c:v>
                </c:pt>
                <c:pt idx="5">
                  <c:v>6</c:v>
                </c:pt>
                <c:pt idx="6">
                  <c:v>7</c:v>
                </c:pt>
                <c:pt idx="7">
                  <c:v>8</c:v>
                </c:pt>
                <c:pt idx="8">
                  <c:v>Каз.язык и литература</c:v>
                </c:pt>
                <c:pt idx="9">
                  <c:v>Каз.язык и литература</c:v>
                </c:pt>
                <c:pt idx="10">
                  <c:v>Русский язык</c:v>
                </c:pt>
                <c:pt idx="11">
                  <c:v>Русская литература</c:v>
                </c:pt>
                <c:pt idx="12">
                  <c:v>Русский язык</c:v>
                </c:pt>
                <c:pt idx="13">
                  <c:v>Русская литература</c:v>
                </c:pt>
                <c:pt idx="14">
                  <c:v>Английский язык</c:v>
                </c:pt>
                <c:pt idx="15">
                  <c:v>Английский язык</c:v>
                </c:pt>
              </c:strCache>
            </c:strRef>
          </c:cat>
          <c:val>
            <c:numRef>
              <c:f>Лист19!$F$2:$F$9</c:f>
              <c:numCache>
                <c:formatCode>General</c:formatCode>
                <c:ptCount val="8"/>
                <c:pt idx="0">
                  <c:v>44</c:v>
                </c:pt>
                <c:pt idx="1">
                  <c:v>54</c:v>
                </c:pt>
                <c:pt idx="2">
                  <c:v>41</c:v>
                </c:pt>
                <c:pt idx="3">
                  <c:v>47</c:v>
                </c:pt>
                <c:pt idx="4">
                  <c:v>47</c:v>
                </c:pt>
                <c:pt idx="5">
                  <c:v>47</c:v>
                </c:pt>
                <c:pt idx="6">
                  <c:v>44</c:v>
                </c:pt>
                <c:pt idx="7">
                  <c:v>51</c:v>
                </c:pt>
              </c:numCache>
            </c:numRef>
          </c:val>
          <c:extLst>
            <c:ext xmlns:c16="http://schemas.microsoft.com/office/drawing/2014/chart" uri="{C3380CC4-5D6E-409C-BE32-E72D297353CC}">
              <c16:uniqueId val="{00000002-F51E-4687-908F-3E57DA8A279B}"/>
            </c:ext>
          </c:extLst>
        </c:ser>
        <c:dLbls>
          <c:showLegendKey val="0"/>
          <c:showVal val="0"/>
          <c:showCatName val="0"/>
          <c:showSerName val="0"/>
          <c:showPercent val="0"/>
          <c:showBubbleSize val="0"/>
        </c:dLbls>
        <c:gapWidth val="95"/>
        <c:gapDepth val="95"/>
        <c:shape val="cylinder"/>
        <c:axId val="86093184"/>
        <c:axId val="100010240"/>
        <c:axId val="0"/>
      </c:bar3DChart>
      <c:catAx>
        <c:axId val="86093184"/>
        <c:scaling>
          <c:orientation val="minMax"/>
        </c:scaling>
        <c:delete val="0"/>
        <c:axPos val="b"/>
        <c:numFmt formatCode="General" sourceLinked="0"/>
        <c:majorTickMark val="none"/>
        <c:minorTickMark val="none"/>
        <c:tickLblPos val="nextTo"/>
        <c:crossAx val="100010240"/>
        <c:crosses val="autoZero"/>
        <c:auto val="1"/>
        <c:lblAlgn val="ctr"/>
        <c:lblOffset val="100"/>
        <c:noMultiLvlLbl val="0"/>
      </c:catAx>
      <c:valAx>
        <c:axId val="100010240"/>
        <c:scaling>
          <c:orientation val="minMax"/>
        </c:scaling>
        <c:delete val="0"/>
        <c:axPos val="l"/>
        <c:majorGridlines/>
        <c:title>
          <c:overlay val="0"/>
        </c:title>
        <c:numFmt formatCode="General" sourceLinked="1"/>
        <c:majorTickMark val="none"/>
        <c:minorTickMark val="none"/>
        <c:tickLblPos val="nextTo"/>
        <c:crossAx val="8609318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08B0CA-D0E5-4FA6-A89A-B6220DB63D13}" type="datetimeFigureOut">
              <a:rPr lang="ru-RU" smtClean="0"/>
              <a:t>30.03.2021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212CFAA-E57C-4ACA-A651-83B751CFBEB6}"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08B0CA-D0E5-4FA6-A89A-B6220DB63D13}" type="datetimeFigureOut">
              <a:rPr lang="ru-RU" smtClean="0"/>
              <a:t>30.03.2021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12CFAA-E57C-4ACA-A651-83B751CFBEB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08B0CA-D0E5-4FA6-A89A-B6220DB63D13}" type="datetimeFigureOut">
              <a:rPr lang="ru-RU" smtClean="0"/>
              <a:t>30.03.2021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12CFAA-E57C-4ACA-A651-83B751CFBEB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08B0CA-D0E5-4FA6-A89A-B6220DB63D13}" type="datetimeFigureOut">
              <a:rPr lang="ru-RU" smtClean="0"/>
              <a:t>30.03.2021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12CFAA-E57C-4ACA-A651-83B751CFBEB6}" type="slidenum">
              <a:rPr lang="ru-RU" smtClean="0"/>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5B08B0CA-D0E5-4FA6-A89A-B6220DB63D13}" type="datetimeFigureOut">
              <a:rPr lang="ru-RU" smtClean="0"/>
              <a:t>30.03.2021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12CFAA-E57C-4ACA-A651-83B751CFBEB6}"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08B0CA-D0E5-4FA6-A89A-B6220DB63D13}" type="datetimeFigureOut">
              <a:rPr lang="ru-RU" smtClean="0"/>
              <a:t>30.03.2021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12CFAA-E57C-4ACA-A651-83B751CFBEB6}" type="slidenum">
              <a:rPr lang="ru-RU" smtClean="0"/>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08B0CA-D0E5-4FA6-A89A-B6220DB63D13}" type="datetimeFigureOut">
              <a:rPr lang="ru-RU" smtClean="0"/>
              <a:t>30.03.2021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212CFAA-E57C-4ACA-A651-83B751CFBEB6}"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08B0CA-D0E5-4FA6-A89A-B6220DB63D13}" type="datetimeFigureOut">
              <a:rPr lang="ru-RU" smtClean="0"/>
              <a:t>30.03.2021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212CFAA-E57C-4ACA-A651-83B751CFBEB6}" type="slidenum">
              <a:rPr lang="ru-RU" smtClean="0"/>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08B0CA-D0E5-4FA6-A89A-B6220DB63D13}" type="datetimeFigureOut">
              <a:rPr lang="ru-RU" smtClean="0"/>
              <a:t>30.03.2021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212CFAA-E57C-4ACA-A651-83B751CFBEB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5B08B0CA-D0E5-4FA6-A89A-B6220DB63D13}" type="datetimeFigureOut">
              <a:rPr lang="ru-RU" smtClean="0"/>
              <a:t>30.03.2021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12CFAA-E57C-4ACA-A651-83B751CFBEB6}"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08B0CA-D0E5-4FA6-A89A-B6220DB63D13}" type="datetimeFigureOut">
              <a:rPr lang="ru-RU" smtClean="0"/>
              <a:t>30.03.2021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212CFAA-E57C-4ACA-A651-83B751CFBEB6}"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08B0CA-D0E5-4FA6-A89A-B6220DB63D13}" type="datetimeFigureOut">
              <a:rPr lang="ru-RU" smtClean="0"/>
              <a:t>30.03.2021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212CFAA-E57C-4ACA-A651-83B751CFBEB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3914788"/>
          </a:xfrm>
        </p:spPr>
        <p:txBody>
          <a:bodyPr>
            <a:noAutofit/>
          </a:bodyPr>
          <a:lstStyle/>
          <a:p>
            <a:pPr algn="ctr"/>
            <a:br>
              <a:rPr lang="ru-RU" sz="4000" b="1" dirty="0">
                <a:solidFill>
                  <a:schemeClr val="tx1"/>
                </a:solidFill>
              </a:rPr>
            </a:br>
            <a:br>
              <a:rPr lang="ru-RU" sz="4000" dirty="0">
                <a:solidFill>
                  <a:schemeClr val="tx1"/>
                </a:solidFill>
              </a:rPr>
            </a:br>
            <a:br>
              <a:rPr lang="ru-RU" sz="4000" dirty="0">
                <a:solidFill>
                  <a:schemeClr val="tx1"/>
                </a:solidFill>
              </a:rPr>
            </a:br>
            <a:br>
              <a:rPr lang="ru-RU" sz="4000" dirty="0">
                <a:solidFill>
                  <a:schemeClr val="tx1"/>
                </a:solidFill>
              </a:rPr>
            </a:br>
            <a:br>
              <a:rPr lang="ru-RU" sz="4000" dirty="0">
                <a:solidFill>
                  <a:schemeClr val="tx1"/>
                </a:solidFill>
              </a:rPr>
            </a:br>
            <a:br>
              <a:rPr lang="ru-RU" sz="4000" dirty="0">
                <a:solidFill>
                  <a:schemeClr val="tx1"/>
                </a:solidFill>
              </a:rPr>
            </a:br>
            <a:br>
              <a:rPr lang="ru-RU" sz="4000" dirty="0">
                <a:solidFill>
                  <a:schemeClr val="tx1"/>
                </a:solidFill>
              </a:rPr>
            </a:br>
            <a:r>
              <a:rPr lang="ru-RU" sz="4000" b="1" dirty="0">
                <a:solidFill>
                  <a:schemeClr val="tx1"/>
                </a:solidFill>
              </a:rPr>
              <a:t>Качество знаний по предметам ОГН за 3 четверть 2020-2021 учебный год. </a:t>
            </a:r>
            <a:br>
              <a:rPr lang="ru-RU" sz="4000" dirty="0">
                <a:solidFill>
                  <a:schemeClr val="tx1"/>
                </a:solidFill>
              </a:rPr>
            </a:br>
            <a:r>
              <a:rPr lang="ru-RU" sz="4000" dirty="0">
                <a:solidFill>
                  <a:schemeClr val="tx1"/>
                </a:solidFill>
              </a:rPr>
              <a:t>«</a:t>
            </a:r>
            <a:r>
              <a:rPr lang="ru-RU" sz="4000" b="1" dirty="0">
                <a:solidFill>
                  <a:schemeClr val="tx1"/>
                </a:solidFill>
              </a:rPr>
              <a:t>Пути преодоления и работа по  повышению качества знаний обучающихся».</a:t>
            </a:r>
            <a:br>
              <a:rPr lang="ru-RU" sz="4000" dirty="0">
                <a:solidFill>
                  <a:schemeClr val="tx1"/>
                </a:solidFill>
              </a:rPr>
            </a:br>
            <a:endParaRPr lang="ru-RU" sz="40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14282" y="0"/>
            <a:ext cx="857256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Проанализировав мониторинги успеваемости учащихся можно отметить положительную динамику роста % успеваемости и качества знаний. </a:t>
            </a:r>
            <a:endPar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Следовательно, актуальность вопроса качества обучения очевидна. Контроль за качеством знаний в вечерней школе находится в системе. Регулярно проводится мониторинг показателей качества знаний в целом по классам, по отдельным учителям-предметникам, по отдельным предметам и направлениям. По полученным данным также проводится анализ информации. Знание качества достигаемых результатов обучения – непременное условие успешной работы учителя, иначе его деятельность теряет смысл.</a:t>
            </a:r>
            <a:endPar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Каждый из нас задумывался неоднократно над вопросами: Что необходимо сделать мне, как учителю-предметнику, чтобы качество знаний моих учащихся стало выше? Использую ли я, наиболее эффективные формы и методы обучения? Приводит ли это к повышению качества знаний учащихся?</a:t>
            </a:r>
            <a:endPar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Сухомлинский В.А.: «Интерес к учению проявляется только тогда, когда есть вдохновение, рождающееся от успеха».</a:t>
            </a:r>
            <a:endPar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Киплинг писал: “Образование – величайшее из земных благ, если оно наивысшего качества. В противном случае оно совершенно бесполезно”.</a:t>
            </a:r>
            <a:endPar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Чем больше мы воспитываем успешных учеников, тем больше мы понимаем, что работаем качественно.</a:t>
            </a:r>
            <a:endPar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Устный контроль знаний в работе учителя – очень важный способ учета результатов обучения. При устном контроле есть возможность проверить весь изученный материал по теме урока или раздела курса. Устный контроль знаний помогает развивать коммуникативные качества учащихся (развивать устную речь, умение вести диалог в ходе бесед с учителем или одноклассниками, выдвигать и доказывать гипотезы при проблемном построении урока, общаться между собой и с учителем).</a:t>
            </a:r>
            <a:endPar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Устный фронтальный опрос применяется в зависимости от цели и типа урока: в его начале – перед изучением нового материала, в конце урока или его этапа – с целью контроля и одновременного повторения и закрепления пройденного.</a:t>
            </a:r>
            <a:endPar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Закрепление и актуализация вводимой информации – весьма важный элемент процесса обучения. Выполнение каких-либо упражнений по теме способствует более полному, осознанному усвоению материала, создает условия для формирования у учащихся системы литературных понятий. В конечном счете, это повышает эффективность труда учителя. В процессе обучения каждый учитель должен стремиться применять на своих уроках разнообразные формы контроля, в том числе и игровые. Ведь использование и применение таких форм контроля определяет не только более качественное усвоение информации учащимися, но и способствует развитию творческих способностей, моделирует окружающую обстановку, дает дополнительную информацию, побуждает интерес к предмету и активизирует работу учащихся.</a:t>
            </a:r>
            <a:endParaRPr kumimoji="0" lang="ru-RU" sz="20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214290"/>
            <a:ext cx="9144000" cy="720966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Основными причинами отставания являются:</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Низкий уровень учебных способностей</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Нежелание учиться</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Отсутствие контроля за учебой со стороны родителей</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Некачественное выполнение домашних заданий</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Пути преодоления отставания:</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Побуждать к активности на уроке.</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Подбадривать, проявлять чуткость.</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Давать индивидуальные задания с низким уровнем сложности.</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-Предоставлять возможность консультироваться с одноклассниками во время урока.</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Предоставлять возможность пересдать работы, за которые получены неудовлетворительные оценки.</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Организовать с учащимся работу над его ошибками;</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Контроль за самостоятельной работой.</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Дополнительные занятия.</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Индивидуальные беседы с учеником и родителями.</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Посещение семьей на дому.</a:t>
            </a:r>
            <a:endParaRPr kumimoji="0" lang="ru-RU" sz="9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Виды работ со слабоуспевающими учащимися. </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Обеспечение учащихся </a:t>
            </a:r>
            <a:r>
              <a:rPr kumimoji="0" lang="ru-RU" sz="1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поуровневым</a:t>
            </a: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учебным материалом.</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Использование различных видов работ со слабоуспевающими учениками:</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-карточки для индивидуальной работы;</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-задания с выбором  ответа;</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-перфокарты;</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-карточки тренажёры;</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Обеспечение  возможности  выполнения домашнего задания  в рамках индивидуальных занятий.</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Организация  досуга  учащихся  в рамках дополнительного  образования.</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Привлечение  данной группы  учащихся  к участию  в классных   мероприятиях.</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Рекомендации:</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Учителям-предметникам с целью повышения качества знаний учащихся:</a:t>
            </a:r>
            <a:b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продолжить работу по формированию регулятивных и коммуникативных учебных действий на предметном материале, через проектную деятельность обучающихся, проблемно-поисковый метод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обучения;</a:t>
            </a:r>
            <a:br>
              <a:rPr kumimoji="0" lang="ru-RU" sz="12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br>
              <a:rPr kumimoji="0" lang="ru-RU" sz="1050" b="0" i="0" u="none" strike="noStrike" cap="none" normalizeH="0" baseline="0" dirty="0">
                <a:ln>
                  <a:noFill/>
                </a:ln>
                <a:solidFill>
                  <a:srgbClr val="000000"/>
                </a:solidFill>
                <a:effectLst/>
                <a:latin typeface="Calibri" pitchFamily="34" charset="0"/>
                <a:ea typeface="Calibri" pitchFamily="34" charset="0"/>
                <a:cs typeface="Times New Roman" pitchFamily="18" charset="0"/>
              </a:rPr>
            </a:b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s://mypresentation.ru/documents/da6293f976fd570117ff5ef50e026622/img36.jpg"/>
          <p:cNvPicPr>
            <a:picLocks noChangeAspect="1" noChangeArrowheads="1"/>
          </p:cNvPicPr>
          <p:nvPr/>
        </p:nvPicPr>
        <p:blipFill>
          <a:blip r:embed="rId2"/>
          <a:srcRect/>
          <a:stretch>
            <a:fillRect/>
          </a:stretch>
        </p:blipFill>
        <p:spPr bwMode="auto">
          <a:xfrm>
            <a:off x="642910" y="500042"/>
            <a:ext cx="7620000" cy="5715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endParaRPr lang="ru-RU" dirty="0"/>
          </a:p>
        </p:txBody>
      </p:sp>
      <p:sp>
        <p:nvSpPr>
          <p:cNvPr id="2" name="Заголовок 1"/>
          <p:cNvSpPr>
            <a:spLocks noGrp="1"/>
          </p:cNvSpPr>
          <p:nvPr>
            <p:ph type="title"/>
          </p:nvPr>
        </p:nvSpPr>
        <p:spPr/>
        <p:txBody>
          <a:bodyPr>
            <a:normAutofit fontScale="90000"/>
          </a:bodyPr>
          <a:lstStyle/>
          <a:p>
            <a:pPr algn="r"/>
            <a:br>
              <a:rPr lang="ru-RU" dirty="0"/>
            </a:br>
            <a:br>
              <a:rPr lang="ru-RU" dirty="0"/>
            </a:br>
            <a:r>
              <a:rPr lang="ru-RU" sz="2700" dirty="0">
                <a:solidFill>
                  <a:schemeClr val="tx1"/>
                </a:solidFill>
              </a:rPr>
              <a:t>«Важен не сам опыт, а мысль, выведенная из него».                                                                                К.Д.Ушинский</a:t>
            </a:r>
            <a:br>
              <a:rPr lang="ru-RU" dirty="0"/>
            </a:br>
            <a:r>
              <a:rPr lang="ru-RU" b="1" dirty="0"/>
              <a:t> </a:t>
            </a:r>
            <a:br>
              <a:rPr lang="ru-RU" dirty="0"/>
            </a:br>
            <a:endParaRPr lang="ru-RU" dirty="0"/>
          </a:p>
        </p:txBody>
      </p:sp>
      <p:pic>
        <p:nvPicPr>
          <p:cNvPr id="1026" name="Picture 2" descr="https://im0-tub-kz.yandex.net/i?id=336380b87d4cde9cf99bed66d3ec537e-l&amp;n=13"/>
          <p:cNvPicPr>
            <a:picLocks noChangeAspect="1" noChangeArrowheads="1"/>
          </p:cNvPicPr>
          <p:nvPr/>
        </p:nvPicPr>
        <p:blipFill>
          <a:blip r:embed="rId2"/>
          <a:srcRect/>
          <a:stretch>
            <a:fillRect/>
          </a:stretch>
        </p:blipFill>
        <p:spPr bwMode="auto">
          <a:xfrm>
            <a:off x="500034" y="1428736"/>
            <a:ext cx="8215370" cy="492922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142984"/>
            <a:ext cx="8715436" cy="5572164"/>
          </a:xfrm>
        </p:spPr>
        <p:txBody>
          <a:bodyPr>
            <a:normAutofit fontScale="25000" lnSpcReduction="20000"/>
          </a:bodyPr>
          <a:lstStyle/>
          <a:p>
            <a:pPr>
              <a:buNone/>
            </a:pPr>
            <a:r>
              <a:rPr lang="ru-RU" sz="4800" dirty="0">
                <a:latin typeface="Times New Roman" pitchFamily="18" charset="0"/>
                <a:cs typeface="Times New Roman" pitchFamily="18" charset="0"/>
              </a:rPr>
              <a:t>Вопрос о качестве образования, которое дает школа, был актуальным во все времена. В последние годы проблема обострилась, и тому есть несколько причин:</a:t>
            </a:r>
          </a:p>
          <a:p>
            <a:pPr>
              <a:buNone/>
            </a:pPr>
            <a:r>
              <a:rPr lang="ru-RU" sz="4800" dirty="0">
                <a:latin typeface="Times New Roman" pitchFamily="18" charset="0"/>
                <a:cs typeface="Times New Roman" pitchFamily="18" charset="0"/>
              </a:rPr>
              <a:t>1. Возникновение новых разнообразных систем ценностей на фоне прогрессирующей деидеологизации образования, кризиса прежних систем ценностей.</a:t>
            </a:r>
          </a:p>
          <a:p>
            <a:pPr>
              <a:buNone/>
            </a:pPr>
            <a:r>
              <a:rPr lang="ru-RU" sz="4800" dirty="0">
                <a:latin typeface="Times New Roman" pitchFamily="18" charset="0"/>
                <a:cs typeface="Times New Roman" pitchFamily="18" charset="0"/>
              </a:rPr>
              <a:t>2. Последовательный и необратимый переход от единообразий учебных программ, учебников, учебных заведений к их разнообразию.</a:t>
            </a:r>
          </a:p>
          <a:p>
            <a:pPr lvl="0">
              <a:buNone/>
            </a:pPr>
            <a:r>
              <a:rPr lang="ru-RU" sz="4800" dirty="0">
                <a:latin typeface="Times New Roman" pitchFamily="18" charset="0"/>
                <a:cs typeface="Times New Roman" pitchFamily="18" charset="0"/>
              </a:rPr>
              <a:t>В процессе формирования рынка образовательных продуктов и услуг утрачивается государственная монополия на принятие решений в сфере образования. Во многих регионах создаются свои программы, учебники, учебные планы, формы организации учебного процесса.</a:t>
            </a:r>
          </a:p>
          <a:p>
            <a:pPr lvl="0">
              <a:buNone/>
            </a:pPr>
            <a:r>
              <a:rPr lang="ru-RU" sz="4800" dirty="0">
                <a:latin typeface="Times New Roman" pitchFamily="18" charset="0"/>
                <a:cs typeface="Times New Roman" pitchFamily="18" charset="0"/>
              </a:rPr>
              <a:t>Разрушение единого образовательного пространства вследствие названных причин.</a:t>
            </a:r>
          </a:p>
          <a:p>
            <a:pPr>
              <a:buNone/>
            </a:pPr>
            <a:r>
              <a:rPr lang="ru-RU" sz="4800" dirty="0">
                <a:latin typeface="Times New Roman" pitchFamily="18" charset="0"/>
                <a:cs typeface="Times New Roman" pitchFamily="18" charset="0"/>
              </a:rPr>
              <a:t>Все эти явления неоднозначны и не дают гарантию повышения качества образования. Иногда происходит и наоборот.</a:t>
            </a:r>
          </a:p>
          <a:p>
            <a:pPr>
              <a:buNone/>
            </a:pPr>
            <a:r>
              <a:rPr lang="ru-RU" sz="4800" dirty="0">
                <a:latin typeface="Times New Roman" pitchFamily="18" charset="0"/>
                <a:cs typeface="Times New Roman" pitchFamily="18" charset="0"/>
              </a:rPr>
              <a:t>     Прежде чем начать обсуждение названной проблемы, дадим определение терминам «образование» и «качество образования» Это важно, так как даже словари дают разное толкование терминов.</a:t>
            </a:r>
          </a:p>
          <a:p>
            <a:pPr>
              <a:buNone/>
            </a:pPr>
            <a:r>
              <a:rPr lang="ru-RU" sz="4800" dirty="0">
                <a:latin typeface="Times New Roman" pitchFamily="18" charset="0"/>
                <a:cs typeface="Times New Roman" pitchFamily="18" charset="0"/>
              </a:rPr>
              <a:t>По мере развития науки и практики понятие «образование» претерпевает изменения, развивается, дополняется, конкретизируется с учетом новых требований и условий. В нынешнем обыденном сознании понятие «образование» ассоциируется с передачей и освоением социального и культурного опыта, с передачей культурных ценностей, становлением личности.</a:t>
            </a:r>
          </a:p>
          <a:p>
            <a:pPr>
              <a:buNone/>
            </a:pPr>
            <a:r>
              <a:rPr lang="ru-RU" sz="4800" dirty="0">
                <a:latin typeface="Times New Roman" pitchFamily="18" charset="0"/>
                <a:cs typeface="Times New Roman" pitchFamily="18" charset="0"/>
              </a:rPr>
              <a:t>В школе XXI века образование все больше должно становиться самообразованием. И тогда хороший педагог – это не искусный формовщик детской личности, а искусный создатель условий, при которых эта личность как можно раньше становится творцом собственного саморазвития. Что же понимается под термином «качество образования»?</a:t>
            </a:r>
          </a:p>
          <a:p>
            <a:pPr>
              <a:buNone/>
            </a:pPr>
            <a:r>
              <a:rPr lang="ru-RU" sz="4800" dirty="0">
                <a:latin typeface="Times New Roman" pitchFamily="18" charset="0"/>
                <a:cs typeface="Times New Roman" pitchFamily="18" charset="0"/>
              </a:rPr>
              <a:t>Каждый работающий в сфере образования сразу может сказать, что основные показатели качества образования в том или ином учреждении - это показатели ЗУН, результаты поступления выпускников в вузы, итоги предметных олимпиад того или иного уровня. Но только ли эти параметры определяют качество образования?</a:t>
            </a:r>
          </a:p>
          <a:p>
            <a:pPr>
              <a:buNone/>
            </a:pPr>
            <a:r>
              <a:rPr lang="ru-RU" sz="4800" dirty="0">
                <a:latin typeface="Times New Roman" pitchFamily="18" charset="0"/>
                <a:cs typeface="Times New Roman" pitchFamily="18" charset="0"/>
              </a:rPr>
              <a:t>Понимание качества образования претерпело на протяжении последних лет существенные изменения. Традиционно оно рассматривалось как достижение запланированных результатов, отраженных в образовательных программах, и приравнивалось уровню </a:t>
            </a:r>
            <a:r>
              <a:rPr lang="ru-RU" sz="4800" dirty="0" err="1">
                <a:latin typeface="Times New Roman" pitchFamily="18" charset="0"/>
                <a:cs typeface="Times New Roman" pitchFamily="18" charset="0"/>
              </a:rPr>
              <a:t>обученности</a:t>
            </a:r>
            <a:r>
              <a:rPr lang="ru-RU" sz="4800" dirty="0">
                <a:latin typeface="Times New Roman" pitchFamily="18" charset="0"/>
                <a:cs typeface="Times New Roman" pitchFamily="18" charset="0"/>
              </a:rPr>
              <a:t> учащихся, имело количественное выражение.</a:t>
            </a:r>
          </a:p>
          <a:p>
            <a:pPr>
              <a:buNone/>
            </a:pPr>
            <a:r>
              <a:rPr lang="ru-RU" sz="4800" dirty="0">
                <a:latin typeface="Times New Roman" pitchFamily="18" charset="0"/>
                <a:cs typeface="Times New Roman" pitchFamily="18" charset="0"/>
              </a:rPr>
              <a:t>В словаре понятий и терминов (В. М. Полонский) «качество образования выпускников» трактуется как определенный уровень знаний и умений, умственного, физического и нравственного развития, которого достигли выпускники образовательного учреждения в соответствии с планируемыми целями обучения и воспитания.</a:t>
            </a:r>
          </a:p>
          <a:p>
            <a:pPr>
              <a:buNone/>
            </a:pPr>
            <a:r>
              <a:rPr lang="ru-RU" sz="4800" dirty="0">
                <a:latin typeface="Times New Roman" pitchFamily="18" charset="0"/>
                <a:cs typeface="Times New Roman" pitchFamily="18" charset="0"/>
              </a:rPr>
              <a:t>Таким образом, понятие «качество образования» предстает как</a:t>
            </a:r>
            <a:r>
              <a:rPr lang="ru-RU" sz="4800" i="1" dirty="0">
                <a:latin typeface="Times New Roman" pitchFamily="18" charset="0"/>
                <a:cs typeface="Times New Roman" pitchFamily="18" charset="0"/>
              </a:rPr>
              <a:t> </a:t>
            </a:r>
            <a:r>
              <a:rPr lang="ru-RU" sz="4800" dirty="0">
                <a:latin typeface="Times New Roman" pitchFamily="18" charset="0"/>
                <a:cs typeface="Times New Roman" pitchFamily="18" charset="0"/>
              </a:rPr>
              <a:t>соотношение цели и результата, мера выполнения цели. Иначе говоря, образование, полученное школьником, признается качественным, если учащиеся достигли высоких результатов достижении поставленных целей, которые формулируются обычно в модели выпускника.</a:t>
            </a:r>
          </a:p>
          <a:p>
            <a:pPr>
              <a:buNone/>
            </a:pPr>
            <a:r>
              <a:rPr lang="ru-RU" sz="4800" dirty="0">
                <a:latin typeface="Times New Roman" pitchFamily="18" charset="0"/>
                <a:cs typeface="Times New Roman" pitchFamily="18" charset="0"/>
              </a:rPr>
              <a:t>Модель выпускника - примерный, желаемый образ личности школьника. Это тот идеал выпускника, на достижение которого направлена деятельность педагогического коллектива вечерней  школы.</a:t>
            </a:r>
          </a:p>
          <a:p>
            <a:pPr>
              <a:buNone/>
            </a:pPr>
            <a:endParaRPr lang="ru-RU" dirty="0"/>
          </a:p>
        </p:txBody>
      </p:sp>
      <p:sp>
        <p:nvSpPr>
          <p:cNvPr id="2" name="Заголовок 1"/>
          <p:cNvSpPr>
            <a:spLocks noGrp="1"/>
          </p:cNvSpPr>
          <p:nvPr>
            <p:ph type="title"/>
          </p:nvPr>
        </p:nvSpPr>
        <p:spPr>
          <a:xfrm>
            <a:off x="500034" y="214290"/>
            <a:ext cx="8229600" cy="1143000"/>
          </a:xfrm>
        </p:spPr>
        <p:txBody>
          <a:bodyPr>
            <a:normAutofit fontScale="90000"/>
          </a:bodyPr>
          <a:lstStyle/>
          <a:p>
            <a:r>
              <a:rPr lang="ru-RU" sz="3600" b="1" dirty="0">
                <a:solidFill>
                  <a:schemeClr val="tx1"/>
                </a:solidFill>
                <a:latin typeface="Times New Roman" pitchFamily="18" charset="0"/>
                <a:cs typeface="Times New Roman" pitchFamily="18" charset="0"/>
              </a:rPr>
              <a:t>«Качество образования, качество знаний и современные требования к ним»</a:t>
            </a:r>
            <a:br>
              <a:rPr lang="ru-RU" dirty="0">
                <a:solidFill>
                  <a:schemeClr val="tx1"/>
                </a:solidFill>
              </a:rPr>
            </a:br>
            <a:endParaRPr lang="ru-RU"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14282" y="2857497"/>
          <a:ext cx="4000528" cy="3268666"/>
        </p:xfrm>
        <a:graphic>
          <a:graphicData uri="http://schemas.openxmlformats.org/drawingml/2006/chart">
            <c:chart xmlns:c="http://schemas.openxmlformats.org/drawingml/2006/chart" xmlns:r="http://schemas.openxmlformats.org/officeDocument/2006/relationships" r:id="rId2"/>
          </a:graphicData>
        </a:graphic>
      </p:graphicFrame>
      <p:sp>
        <p:nvSpPr>
          <p:cNvPr id="2" name="Заголовок 1"/>
          <p:cNvSpPr>
            <a:spLocks noGrp="1"/>
          </p:cNvSpPr>
          <p:nvPr>
            <p:ph type="title"/>
          </p:nvPr>
        </p:nvSpPr>
        <p:spPr/>
        <p:txBody>
          <a:bodyPr>
            <a:normAutofit fontScale="90000"/>
          </a:bodyPr>
          <a:lstStyle/>
          <a:p>
            <a:br>
              <a:rPr lang="ru-RU" sz="3600" dirty="0">
                <a:latin typeface="Times New Roman" pitchFamily="18" charset="0"/>
                <a:cs typeface="Times New Roman" pitchFamily="18" charset="0"/>
              </a:rPr>
            </a:br>
            <a:br>
              <a:rPr lang="ru-RU" sz="3600" dirty="0">
                <a:latin typeface="Times New Roman" pitchFamily="18" charset="0"/>
                <a:cs typeface="Times New Roman" pitchFamily="18" charset="0"/>
              </a:rPr>
            </a:br>
            <a:br>
              <a:rPr lang="ru-RU" sz="3600" dirty="0">
                <a:latin typeface="Times New Roman" pitchFamily="18" charset="0"/>
                <a:cs typeface="Times New Roman" pitchFamily="18" charset="0"/>
              </a:rPr>
            </a:br>
            <a:br>
              <a:rPr lang="ru-RU" sz="3600" dirty="0">
                <a:latin typeface="Times New Roman" pitchFamily="18" charset="0"/>
                <a:cs typeface="Times New Roman" pitchFamily="18" charset="0"/>
              </a:rPr>
            </a:br>
            <a:br>
              <a:rPr lang="ru-RU" sz="3600" dirty="0">
                <a:latin typeface="Times New Roman" pitchFamily="18" charset="0"/>
                <a:cs typeface="Times New Roman" pitchFamily="18" charset="0"/>
              </a:rPr>
            </a:br>
            <a:r>
              <a:rPr lang="ru-RU" sz="3100" dirty="0">
                <a:solidFill>
                  <a:schemeClr val="tx1"/>
                </a:solidFill>
                <a:latin typeface="Times New Roman" pitchFamily="18" charset="0"/>
                <a:cs typeface="Times New Roman" pitchFamily="18" charset="0"/>
              </a:rPr>
              <a:t>Одним из приоритетных направлений работы вечерней  школы-  повышение   качества знаний учащихся.</a:t>
            </a:r>
            <a:br>
              <a:rPr lang="ru-RU" sz="3600" dirty="0">
                <a:latin typeface="Times New Roman" pitchFamily="18" charset="0"/>
                <a:cs typeface="Times New Roman" pitchFamily="18" charset="0"/>
              </a:rPr>
            </a:br>
            <a:br>
              <a:rPr lang="ru-RU" sz="3600" dirty="0">
                <a:latin typeface="Times New Roman" pitchFamily="18" charset="0"/>
                <a:cs typeface="Times New Roman" pitchFamily="18" charset="0"/>
              </a:rPr>
            </a:br>
            <a:r>
              <a:rPr lang="ru-RU" sz="3600" b="1" dirty="0">
                <a:solidFill>
                  <a:schemeClr val="tx1"/>
                </a:solidFill>
                <a:latin typeface="Times New Roman" pitchFamily="18" charset="0"/>
                <a:cs typeface="Times New Roman" pitchFamily="18" charset="0"/>
              </a:rPr>
              <a:t>Качество знаний учащихся за </a:t>
            </a:r>
            <a:r>
              <a:rPr lang="en-US" sz="3600" b="1" dirty="0">
                <a:solidFill>
                  <a:schemeClr val="tx1"/>
                </a:solidFill>
                <a:latin typeface="Times New Roman" pitchFamily="18" charset="0"/>
                <a:cs typeface="Times New Roman" pitchFamily="18" charset="0"/>
              </a:rPr>
              <a:t>III</a:t>
            </a:r>
            <a:r>
              <a:rPr lang="ru-RU" sz="3600" b="1" dirty="0">
                <a:solidFill>
                  <a:schemeClr val="tx1"/>
                </a:solidFill>
                <a:latin typeface="Times New Roman" pitchFamily="18" charset="0"/>
                <a:cs typeface="Times New Roman" pitchFamily="18" charset="0"/>
              </a:rPr>
              <a:t> четверть</a:t>
            </a:r>
            <a:br>
              <a:rPr lang="ru-RU" dirty="0">
                <a:solidFill>
                  <a:schemeClr val="tx1"/>
                </a:solidFill>
              </a:rPr>
            </a:br>
            <a:endParaRPr lang="ru-RU" dirty="0">
              <a:solidFill>
                <a:schemeClr val="tx1"/>
              </a:solidFill>
            </a:endParaRPr>
          </a:p>
        </p:txBody>
      </p:sp>
      <p:graphicFrame>
        <p:nvGraphicFramePr>
          <p:cNvPr id="5" name="Диаграмма 4"/>
          <p:cNvGraphicFramePr/>
          <p:nvPr/>
        </p:nvGraphicFramePr>
        <p:xfrm>
          <a:off x="4000496" y="2928934"/>
          <a:ext cx="4929222" cy="31718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p:nvPr/>
        </p:nvGraphicFramePr>
        <p:xfrm>
          <a:off x="357158" y="214290"/>
          <a:ext cx="5286412" cy="30718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Диаграмма 2"/>
          <p:cNvGraphicFramePr/>
          <p:nvPr/>
        </p:nvGraphicFramePr>
        <p:xfrm>
          <a:off x="3000364" y="3571876"/>
          <a:ext cx="5286412" cy="307183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p:nvPr/>
        </p:nvGraphicFramePr>
        <p:xfrm>
          <a:off x="428596" y="285728"/>
          <a:ext cx="4572000" cy="27860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Диаграмма 2"/>
          <p:cNvGraphicFramePr/>
          <p:nvPr/>
        </p:nvGraphicFramePr>
        <p:xfrm>
          <a:off x="3071802" y="3571876"/>
          <a:ext cx="5357850" cy="292895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p:nvPr/>
        </p:nvGraphicFramePr>
        <p:xfrm>
          <a:off x="357158" y="285728"/>
          <a:ext cx="500066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Диаграмма 2"/>
          <p:cNvGraphicFramePr/>
          <p:nvPr/>
        </p:nvGraphicFramePr>
        <p:xfrm>
          <a:off x="3500430" y="3357562"/>
          <a:ext cx="5000660" cy="314327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1481138"/>
          <a:ext cx="8229600" cy="4876820"/>
        </p:xfrm>
        <a:graphic>
          <a:graphicData uri="http://schemas.openxmlformats.org/drawingml/2006/chart">
            <c:chart xmlns:c="http://schemas.openxmlformats.org/drawingml/2006/chart" xmlns:r="http://schemas.openxmlformats.org/officeDocument/2006/relationships" r:id="rId2"/>
          </a:graphicData>
        </a:graphic>
      </p:graphicFrame>
      <p:sp>
        <p:nvSpPr>
          <p:cNvPr id="2" name="Заголовок 1"/>
          <p:cNvSpPr>
            <a:spLocks noGrp="1"/>
          </p:cNvSpPr>
          <p:nvPr>
            <p:ph type="title"/>
          </p:nvPr>
        </p:nvSpPr>
        <p:spPr>
          <a:xfrm>
            <a:off x="357158" y="214290"/>
            <a:ext cx="8229600" cy="1143000"/>
          </a:xfrm>
        </p:spPr>
        <p:txBody>
          <a:bodyPr>
            <a:noAutofit/>
          </a:bodyPr>
          <a:lstStyle/>
          <a:p>
            <a:pPr algn="ctr"/>
            <a:r>
              <a:rPr lang="ru-RU" sz="2400" b="1" dirty="0">
                <a:solidFill>
                  <a:schemeClr val="tx1"/>
                </a:solidFill>
              </a:rPr>
              <a:t>Сравнительная диаграмма качества знаний учащихся</a:t>
            </a:r>
            <a:br>
              <a:rPr lang="en-US" sz="2400" b="1" dirty="0">
                <a:solidFill>
                  <a:schemeClr val="tx1"/>
                </a:solidFill>
              </a:rPr>
            </a:br>
            <a:r>
              <a:rPr lang="ru-RU" sz="2400" b="1" dirty="0">
                <a:solidFill>
                  <a:schemeClr val="tx1"/>
                </a:solidFill>
              </a:rPr>
              <a:t> за</a:t>
            </a:r>
            <a:r>
              <a:rPr lang="en-US" sz="2400" b="1" dirty="0">
                <a:solidFill>
                  <a:schemeClr val="tx1"/>
                </a:solidFill>
              </a:rPr>
              <a:t> I,II,</a:t>
            </a:r>
            <a:r>
              <a:rPr lang="ru-RU" sz="2400" b="1" dirty="0">
                <a:solidFill>
                  <a:schemeClr val="tx1"/>
                </a:solidFill>
              </a:rPr>
              <a:t> </a:t>
            </a:r>
            <a:r>
              <a:rPr lang="en-US" sz="2400" b="1" dirty="0">
                <a:solidFill>
                  <a:schemeClr val="tx1"/>
                </a:solidFill>
              </a:rPr>
              <a:t>III</a:t>
            </a:r>
            <a:r>
              <a:rPr lang="ru-RU" sz="2400" b="1" dirty="0">
                <a:solidFill>
                  <a:schemeClr val="tx1"/>
                </a:solidFill>
              </a:rPr>
              <a:t> четверть</a:t>
            </a:r>
            <a:endParaRPr lang="ru-RU" sz="24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28596" y="1714486"/>
          <a:ext cx="8286807" cy="4643472"/>
        </p:xfrm>
        <a:graphic>
          <a:graphicData uri="http://schemas.openxmlformats.org/drawingml/2006/table">
            <a:tbl>
              <a:tblPr/>
              <a:tblGrid>
                <a:gridCol w="409246">
                  <a:extLst>
                    <a:ext uri="{9D8B030D-6E8A-4147-A177-3AD203B41FA5}">
                      <a16:colId xmlns:a16="http://schemas.microsoft.com/office/drawing/2014/main" val="20000"/>
                    </a:ext>
                  </a:extLst>
                </a:gridCol>
                <a:gridCol w="2734026">
                  <a:extLst>
                    <a:ext uri="{9D8B030D-6E8A-4147-A177-3AD203B41FA5}">
                      <a16:colId xmlns:a16="http://schemas.microsoft.com/office/drawing/2014/main" val="20001"/>
                    </a:ext>
                  </a:extLst>
                </a:gridCol>
                <a:gridCol w="2286016">
                  <a:extLst>
                    <a:ext uri="{9D8B030D-6E8A-4147-A177-3AD203B41FA5}">
                      <a16:colId xmlns:a16="http://schemas.microsoft.com/office/drawing/2014/main" val="20002"/>
                    </a:ext>
                  </a:extLst>
                </a:gridCol>
                <a:gridCol w="1000132">
                  <a:extLst>
                    <a:ext uri="{9D8B030D-6E8A-4147-A177-3AD203B41FA5}">
                      <a16:colId xmlns:a16="http://schemas.microsoft.com/office/drawing/2014/main" val="20003"/>
                    </a:ext>
                  </a:extLst>
                </a:gridCol>
                <a:gridCol w="928694">
                  <a:extLst>
                    <a:ext uri="{9D8B030D-6E8A-4147-A177-3AD203B41FA5}">
                      <a16:colId xmlns:a16="http://schemas.microsoft.com/office/drawing/2014/main" val="20004"/>
                    </a:ext>
                  </a:extLst>
                </a:gridCol>
                <a:gridCol w="928693">
                  <a:extLst>
                    <a:ext uri="{9D8B030D-6E8A-4147-A177-3AD203B41FA5}">
                      <a16:colId xmlns:a16="http://schemas.microsoft.com/office/drawing/2014/main" val="20005"/>
                    </a:ext>
                  </a:extLst>
                </a:gridCol>
              </a:tblGrid>
              <a:tr h="844266">
                <a:tc>
                  <a:txBody>
                    <a:bodyPr/>
                    <a:lstStyle/>
                    <a:p>
                      <a:pPr>
                        <a:lnSpc>
                          <a:spcPct val="115000"/>
                        </a:lnSpc>
                        <a:spcAft>
                          <a:spcPts val="0"/>
                        </a:spcAft>
                      </a:pPr>
                      <a:r>
                        <a:rPr lang="ru-RU" sz="1600" b="1" dirty="0">
                          <a:latin typeface="Times New Roman"/>
                          <a:ea typeface="Times New Roman"/>
                          <a:cs typeface="Times New Roman"/>
                        </a:rPr>
                        <a:t>№</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Ф.И.О  учителя</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предмет</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1 чет %  </a:t>
                      </a:r>
                      <a:r>
                        <a:rPr lang="ru-RU" sz="1600" b="1" dirty="0" err="1">
                          <a:latin typeface="Times New Roman"/>
                          <a:ea typeface="Times New Roman"/>
                          <a:cs typeface="Times New Roman"/>
                        </a:rPr>
                        <a:t>кач-ва</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2 чет %  </a:t>
                      </a:r>
                      <a:r>
                        <a:rPr lang="ru-RU" sz="1600" b="1" dirty="0" err="1">
                          <a:latin typeface="Times New Roman"/>
                          <a:ea typeface="Times New Roman"/>
                          <a:cs typeface="Times New Roman"/>
                        </a:rPr>
                        <a:t>кач-ва</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3 чет </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2134">
                <a:tc>
                  <a:txBody>
                    <a:bodyPr/>
                    <a:lstStyle/>
                    <a:p>
                      <a:pPr>
                        <a:lnSpc>
                          <a:spcPct val="115000"/>
                        </a:lnSpc>
                        <a:spcAft>
                          <a:spcPts val="0"/>
                        </a:spcAft>
                      </a:pPr>
                      <a:r>
                        <a:rPr lang="ru-RU" sz="1600" b="1">
                          <a:latin typeface="Times New Roman"/>
                          <a:ea typeface="Times New Roman"/>
                          <a:cs typeface="Times New Roman"/>
                        </a:rPr>
                        <a:t>1</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Акимбаева Ш.Т      (11кл)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Каз.язык и литература</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33</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45</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44</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2134">
                <a:tc>
                  <a:txBody>
                    <a:bodyPr/>
                    <a:lstStyle/>
                    <a:p>
                      <a:pPr>
                        <a:lnSpc>
                          <a:spcPct val="115000"/>
                        </a:lnSpc>
                        <a:spcAft>
                          <a:spcPts val="0"/>
                        </a:spcAft>
                      </a:pPr>
                      <a:r>
                        <a:rPr lang="ru-RU" sz="1600" b="1">
                          <a:latin typeface="Times New Roman"/>
                          <a:ea typeface="Times New Roman"/>
                          <a:cs typeface="Times New Roman"/>
                        </a:rPr>
                        <a:t>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Рысмуханова К.Н</a:t>
                      </a:r>
                      <a:r>
                        <a:rPr lang="en-US" sz="1600" b="1">
                          <a:latin typeface="Times New Roman"/>
                          <a:ea typeface="Times New Roman"/>
                          <a:cs typeface="Times New Roman"/>
                        </a:rPr>
                        <a:t>   </a:t>
                      </a:r>
                      <a:r>
                        <a:rPr lang="ru-RU" sz="1600" b="1">
                          <a:latin typeface="Times New Roman"/>
                          <a:ea typeface="Times New Roman"/>
                          <a:cs typeface="Times New Roman"/>
                        </a:rPr>
                        <a:t>(12кл)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Каз.язык и литература</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29</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37</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54</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22134">
                <a:tc>
                  <a:txBody>
                    <a:bodyPr/>
                    <a:lstStyle/>
                    <a:p>
                      <a:pPr>
                        <a:lnSpc>
                          <a:spcPct val="115000"/>
                        </a:lnSpc>
                        <a:spcAft>
                          <a:spcPts val="0"/>
                        </a:spcAft>
                      </a:pPr>
                      <a:r>
                        <a:rPr lang="ru-RU" sz="1600" b="1">
                          <a:latin typeface="Times New Roman"/>
                          <a:ea typeface="Times New Roman"/>
                          <a:cs typeface="Times New Roman"/>
                        </a:rPr>
                        <a:t>3</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Каренова Р.К.</a:t>
                      </a:r>
                      <a:r>
                        <a:rPr lang="en-US" sz="1600" b="1">
                          <a:latin typeface="Times New Roman"/>
                          <a:ea typeface="Times New Roman"/>
                          <a:cs typeface="Times New Roman"/>
                        </a:rPr>
                        <a:t>        </a:t>
                      </a:r>
                      <a:r>
                        <a:rPr lang="ru-RU" sz="1600" b="1">
                          <a:latin typeface="Times New Roman"/>
                          <a:ea typeface="Times New Roman"/>
                          <a:cs typeface="Times New Roman"/>
                        </a:rPr>
                        <a:t>(11кл)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Русский язык</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42</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41</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2134">
                <a:tc>
                  <a:txBody>
                    <a:bodyPr/>
                    <a:lstStyle/>
                    <a:p>
                      <a:pPr>
                        <a:lnSpc>
                          <a:spcPct val="115000"/>
                        </a:lnSpc>
                        <a:spcAft>
                          <a:spcPts val="0"/>
                        </a:spcAft>
                      </a:pPr>
                      <a:r>
                        <a:rPr lang="ru-RU" sz="1600" b="1">
                          <a:latin typeface="Times New Roman"/>
                          <a:ea typeface="Times New Roman"/>
                          <a:cs typeface="Times New Roman"/>
                        </a:rPr>
                        <a:t>4</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Каренова Р.К</a:t>
                      </a:r>
                      <a:r>
                        <a:rPr lang="en-US" sz="1600" b="1">
                          <a:latin typeface="Times New Roman"/>
                          <a:ea typeface="Times New Roman"/>
                          <a:cs typeface="Times New Roman"/>
                        </a:rPr>
                        <a:t>      </a:t>
                      </a:r>
                      <a:r>
                        <a:rPr lang="ru-RU" sz="1600" b="1">
                          <a:latin typeface="Times New Roman"/>
                          <a:ea typeface="Times New Roman"/>
                          <a:cs typeface="Times New Roman"/>
                        </a:rPr>
                        <a:t>   (11кл)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Русская литература</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47</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2134">
                <a:tc>
                  <a:txBody>
                    <a:bodyPr/>
                    <a:lstStyle/>
                    <a:p>
                      <a:pPr>
                        <a:lnSpc>
                          <a:spcPct val="115000"/>
                        </a:lnSpc>
                        <a:spcAft>
                          <a:spcPts val="0"/>
                        </a:spcAft>
                      </a:pPr>
                      <a:r>
                        <a:rPr lang="ru-RU" sz="1600" b="1">
                          <a:latin typeface="Times New Roman"/>
                          <a:ea typeface="Times New Roman"/>
                          <a:cs typeface="Times New Roman"/>
                        </a:rPr>
                        <a:t>5</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Харькова Р.И</a:t>
                      </a:r>
                      <a:r>
                        <a:rPr lang="en-US" sz="1600" b="1">
                          <a:latin typeface="Times New Roman"/>
                          <a:ea typeface="Times New Roman"/>
                          <a:cs typeface="Times New Roman"/>
                        </a:rPr>
                        <a:t>        </a:t>
                      </a:r>
                      <a:r>
                        <a:rPr lang="ru-RU" sz="1600" b="1">
                          <a:latin typeface="Times New Roman"/>
                          <a:ea typeface="Times New Roman"/>
                          <a:cs typeface="Times New Roman"/>
                        </a:rPr>
                        <a:t>(12кл)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Русский язык</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44</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47</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22134">
                <a:tc>
                  <a:txBody>
                    <a:bodyPr/>
                    <a:lstStyle/>
                    <a:p>
                      <a:pPr>
                        <a:lnSpc>
                          <a:spcPct val="115000"/>
                        </a:lnSpc>
                        <a:spcAft>
                          <a:spcPts val="0"/>
                        </a:spcAft>
                      </a:pPr>
                      <a:r>
                        <a:rPr lang="ru-RU" sz="1600" b="1">
                          <a:latin typeface="Times New Roman"/>
                          <a:ea typeface="Times New Roman"/>
                          <a:cs typeface="Times New Roman"/>
                        </a:rPr>
                        <a:t>6</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Харькова Р.И</a:t>
                      </a:r>
                      <a:r>
                        <a:rPr lang="en-US" sz="1600" b="1">
                          <a:latin typeface="Times New Roman"/>
                          <a:ea typeface="Times New Roman"/>
                          <a:cs typeface="Times New Roman"/>
                        </a:rPr>
                        <a:t>     </a:t>
                      </a:r>
                      <a:r>
                        <a:rPr lang="ru-RU" sz="1600" b="1">
                          <a:latin typeface="Times New Roman"/>
                          <a:ea typeface="Times New Roman"/>
                          <a:cs typeface="Times New Roman"/>
                        </a:rPr>
                        <a:t>   (12кл)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Русская литература</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44</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47</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22134">
                <a:tc>
                  <a:txBody>
                    <a:bodyPr/>
                    <a:lstStyle/>
                    <a:p>
                      <a:pPr>
                        <a:lnSpc>
                          <a:spcPct val="115000"/>
                        </a:lnSpc>
                        <a:spcAft>
                          <a:spcPts val="0"/>
                        </a:spcAft>
                      </a:pPr>
                      <a:r>
                        <a:rPr lang="ru-RU" sz="1600" b="1">
                          <a:latin typeface="Times New Roman"/>
                          <a:ea typeface="Times New Roman"/>
                          <a:cs typeface="Times New Roman"/>
                        </a:rPr>
                        <a:t>7</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Салимжанова Н.М.</a:t>
                      </a:r>
                      <a:r>
                        <a:rPr lang="en-US" sz="1600" b="1">
                          <a:latin typeface="Times New Roman"/>
                          <a:ea typeface="Times New Roman"/>
                          <a:cs typeface="Times New Roman"/>
                        </a:rPr>
                        <a:t>  </a:t>
                      </a:r>
                      <a:r>
                        <a:rPr lang="ru-RU" sz="1600" b="1">
                          <a:latin typeface="Times New Roman"/>
                          <a:ea typeface="Times New Roman"/>
                          <a:cs typeface="Times New Roman"/>
                        </a:rPr>
                        <a:t>(11кл)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Английский язык</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36</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49</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44</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2134">
                <a:tc>
                  <a:txBody>
                    <a:bodyPr/>
                    <a:lstStyle/>
                    <a:p>
                      <a:pPr>
                        <a:lnSpc>
                          <a:spcPct val="115000"/>
                        </a:lnSpc>
                        <a:spcAft>
                          <a:spcPts val="0"/>
                        </a:spcAft>
                      </a:pPr>
                      <a:r>
                        <a:rPr lang="ru-RU" sz="1600" b="1">
                          <a:latin typeface="Times New Roman"/>
                          <a:ea typeface="Times New Roman"/>
                          <a:cs typeface="Times New Roman"/>
                        </a:rPr>
                        <a:t>8</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Тулеуова Г.С       .(12кл)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Английский язык</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32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49</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51</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22134">
                <a:tc>
                  <a:txBody>
                    <a:bodyPr/>
                    <a:lstStyle/>
                    <a:p>
                      <a:pPr>
                        <a:lnSpc>
                          <a:spcPct val="115000"/>
                        </a:lnSpc>
                        <a:spcAft>
                          <a:spcPts val="0"/>
                        </a:spcAft>
                      </a:pPr>
                      <a:endParaRPr lang="ru-RU" sz="1600" b="1">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600" b="1">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600" b="1">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38</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Times New Roman"/>
                          <a:ea typeface="Times New Roman"/>
                          <a:cs typeface="Times New Roman"/>
                        </a:rPr>
                        <a:t>45</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a:ea typeface="Times New Roman"/>
                          <a:cs typeface="Times New Roman"/>
                        </a:rPr>
                        <a:t>47</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2" name="Заголовок 1"/>
          <p:cNvSpPr>
            <a:spLocks noGrp="1"/>
          </p:cNvSpPr>
          <p:nvPr>
            <p:ph type="title"/>
          </p:nvPr>
        </p:nvSpPr>
        <p:spPr/>
        <p:txBody>
          <a:bodyPr>
            <a:normAutofit fontScale="90000"/>
          </a:bodyPr>
          <a:lstStyle/>
          <a:p>
            <a:r>
              <a:rPr lang="ru-RU" b="1" dirty="0">
                <a:solidFill>
                  <a:schemeClr val="tx1"/>
                </a:solidFill>
                <a:latin typeface="Times New Roman" pitchFamily="18" charset="0"/>
                <a:cs typeface="Times New Roman" pitchFamily="18" charset="0"/>
              </a:rPr>
              <a:t>Сравнительная таблица качества знаний в разрезе </a:t>
            </a:r>
            <a:r>
              <a:rPr lang="en-US" b="1" dirty="0">
                <a:solidFill>
                  <a:schemeClr val="tx1"/>
                </a:solidFill>
                <a:latin typeface="Times New Roman" pitchFamily="18" charset="0"/>
                <a:cs typeface="Times New Roman" pitchFamily="18" charset="0"/>
              </a:rPr>
              <a:t>I,II,III </a:t>
            </a:r>
            <a:r>
              <a:rPr lang="ru-RU" b="1" dirty="0">
                <a:solidFill>
                  <a:schemeClr val="tx1"/>
                </a:solidFill>
                <a:latin typeface="Times New Roman" pitchFamily="18" charset="0"/>
                <a:cs typeface="Times New Roman" pitchFamily="18" charset="0"/>
              </a:rPr>
              <a:t>четверти</a:t>
            </a:r>
            <a:r>
              <a:rPr lang="ru-RU" b="1" dirty="0">
                <a:latin typeface="Times New Roman" pitchFamily="18" charset="0"/>
                <a:cs typeface="Times New Roman" pitchFamily="18" charset="0"/>
              </a:rPr>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5840</TotalTime>
  <Words>1377</Words>
  <Application>Microsoft Office PowerPoint</Application>
  <PresentationFormat>Экран (4:3)</PresentationFormat>
  <Paragraphs>108</Paragraphs>
  <Slides>12</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12</vt:i4>
      </vt:variant>
    </vt:vector>
  </HeadingPairs>
  <TitlesOfParts>
    <vt:vector size="20" baseType="lpstr">
      <vt:lpstr>Arial</vt:lpstr>
      <vt:lpstr>Calibri</vt:lpstr>
      <vt:lpstr>Lucida Sans Unicode</vt:lpstr>
      <vt:lpstr>Times New Roman</vt:lpstr>
      <vt:lpstr>Verdana</vt:lpstr>
      <vt:lpstr>Wingdings 2</vt:lpstr>
      <vt:lpstr>Wingdings 3</vt:lpstr>
      <vt:lpstr>Открытая</vt:lpstr>
      <vt:lpstr>       Качество знаний по предметам ОГН за 3 четверть 2020-2021 учебный год.  «Пути преодоления и работа по  повышению качества знаний обучающихся». </vt:lpstr>
      <vt:lpstr>  «Важен не сам опыт, а мысль, выведенная из него».                                                                                К.Д.Ушинский   </vt:lpstr>
      <vt:lpstr>«Качество образования, качество знаний и современные требования к ним» </vt:lpstr>
      <vt:lpstr>     Одним из приоритетных направлений работы вечерней  школы-  повышение   качества знаний учащихся.  Качество знаний учащихся за III четверть </vt:lpstr>
      <vt:lpstr>Презентация PowerPoint</vt:lpstr>
      <vt:lpstr>Презентация PowerPoint</vt:lpstr>
      <vt:lpstr>Презентация PowerPoint</vt:lpstr>
      <vt:lpstr>Сравнительная диаграмма качества знаний учащихся  за I,II, III четверть</vt:lpstr>
      <vt:lpstr>Сравнительная таблица качества знаний в разрезе I,II,III четверти </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Качество знаний по предметам ОГН за 3 четверть 2020-2021 учебный год.  Пути преодоления и работа по  повышению качества знаний обучающихся».</dc:title>
  <dc:creator>user</dc:creator>
  <cp:lastModifiedBy>Шолпан Акимбаева</cp:lastModifiedBy>
  <cp:revision>10</cp:revision>
  <dcterms:created xsi:type="dcterms:W3CDTF">2021-03-23T09:38:19Z</dcterms:created>
  <dcterms:modified xsi:type="dcterms:W3CDTF">2021-03-30T15:20:29Z</dcterms:modified>
</cp:coreProperties>
</file>