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63" r:id="rId4"/>
    <p:sldId id="257" r:id="rId5"/>
    <p:sldId id="258" r:id="rId6"/>
    <p:sldId id="259" r:id="rId7"/>
    <p:sldId id="260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0E5F-B731-4F9C-97A3-13C5848E3621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BF21-B1E2-4E8D-9D41-6B37D2040E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0E5F-B731-4F9C-97A3-13C5848E3621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BF21-B1E2-4E8D-9D41-6B37D2040E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0E5F-B731-4F9C-97A3-13C5848E3621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BF21-B1E2-4E8D-9D41-6B37D2040E7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0E5F-B731-4F9C-97A3-13C5848E3621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BF21-B1E2-4E8D-9D41-6B37D2040E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0E5F-B731-4F9C-97A3-13C5848E3621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BF21-B1E2-4E8D-9D41-6B37D2040E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0E5F-B731-4F9C-97A3-13C5848E3621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BF21-B1E2-4E8D-9D41-6B37D2040E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0E5F-B731-4F9C-97A3-13C5848E3621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BF21-B1E2-4E8D-9D41-6B37D2040E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0E5F-B731-4F9C-97A3-13C5848E3621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BF21-B1E2-4E8D-9D41-6B37D2040E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0E5F-B731-4F9C-97A3-13C5848E3621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BF21-B1E2-4E8D-9D41-6B37D2040E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0E5F-B731-4F9C-97A3-13C5848E3621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BF21-B1E2-4E8D-9D41-6B37D2040E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0E5F-B731-4F9C-97A3-13C5848E3621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BF21-B1E2-4E8D-9D41-6B37D2040E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CBB0E5F-B731-4F9C-97A3-13C5848E3621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A0FBF21-B1E2-4E8D-9D41-6B37D2040E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itchFamily="18" charset="0"/>
              </a:rPr>
              <a:t>10</a:t>
            </a:r>
            <a:r>
              <a:rPr lang="kk-KZ" sz="54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itchFamily="18" charset="0"/>
              </a:rPr>
              <a:t> сынып</a:t>
            </a:r>
            <a:endParaRPr lang="ru-RU" sz="5400" dirty="0">
              <a:solidFill>
                <a:schemeClr val="tx1"/>
              </a:solidFill>
              <a:latin typeface="Bookman Old Style" panose="02050604050505020204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556001"/>
            <a:ext cx="7848872" cy="1473200"/>
          </a:xfrm>
        </p:spPr>
        <p:txBody>
          <a:bodyPr>
            <a:noAutofit/>
          </a:bodyPr>
          <a:lstStyle/>
          <a:p>
            <a:r>
              <a:rPr lang="kk-KZ" sz="48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itchFamily="18" charset="0"/>
              </a:rPr>
              <a:t>Қазақ тілі</a:t>
            </a:r>
            <a:r>
              <a:rPr lang="en-US" sz="48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itchFamily="18" charset="0"/>
              </a:rPr>
              <a:t> </a:t>
            </a:r>
            <a:r>
              <a:rPr lang="kk-KZ" sz="48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itchFamily="18" charset="0"/>
              </a:rPr>
              <a:t>мен әдебиеті</a:t>
            </a:r>
            <a:endParaRPr lang="ru-RU" sz="4800" dirty="0">
              <a:solidFill>
                <a:schemeClr val="tx1"/>
              </a:solidFill>
              <a:latin typeface="Bookman Old Style" panose="020506040505050202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797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988840"/>
            <a:ext cx="7812856" cy="4137323"/>
          </a:xfrm>
        </p:spPr>
        <p:txBody>
          <a:bodyPr>
            <a:normAutofit/>
          </a:bodyPr>
          <a:lstStyle/>
          <a:p>
            <a: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Сабақта не туралы білдің?</a:t>
            </a:r>
          </a:p>
          <a:p>
            <a: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Қандай тапсырманы жеңіл орындадың?</a:t>
            </a:r>
          </a:p>
          <a:p>
            <a: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Қандай сұрақтарың бар?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74320" lvl="0" indent="-274320">
              <a:spcBef>
                <a:spcPct val="20000"/>
              </a:spcBef>
            </a:pPr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Рефлексия:</a:t>
            </a:r>
            <a:b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Берілген сұрақтарға дәптерге жауп жаз.</a:t>
            </a:r>
            <a:br>
              <a:rPr lang="ru-RU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87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kk-KZ" dirty="0">
                <a:solidFill>
                  <a:schemeClr val="tx1"/>
                </a:solidFill>
                <a:latin typeface="Bookman Old Style" panose="02050604050505020204" pitchFamily="18" charset="0"/>
              </a:rPr>
              <a:t>Шешендік сөздер</a:t>
            </a:r>
            <a:endParaRPr lang="ru-RU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4536504"/>
          </a:xfrm>
        </p:spPr>
        <p:txBody>
          <a:bodyPr>
            <a:normAutofit/>
          </a:bodyPr>
          <a:lstStyle/>
          <a:p>
            <a:pPr algn="just"/>
            <a:r>
              <a:rPr lang="kk-KZ" sz="2800" dirty="0">
                <a:solidFill>
                  <a:schemeClr val="tx1"/>
                </a:solidFill>
                <a:latin typeface="Bookman Old Style" panose="02050604050505020204" pitchFamily="18" charset="0"/>
              </a:rPr>
              <a:t>10.3.6.1.мәтін мазмұнындағы деректі ақпаратты толық анықтап, негізгі ойға өз көзқарасын білдіру және оны бағалау </a:t>
            </a:r>
            <a:endParaRPr lang="ru-RU" sz="28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algn="just"/>
            <a:r>
              <a:rPr lang="kk-KZ" sz="2800" dirty="0">
                <a:solidFill>
                  <a:schemeClr val="tx1"/>
                </a:solidFill>
                <a:latin typeface="Bookman Old Style" panose="02050604050505020204" pitchFamily="18" charset="0"/>
              </a:rPr>
              <a:t>10.5.2.2.құрмалас сөйлемдердің (аралас) жасалу жолдарын білу, жазба жұмыстарында орынды қолдану </a:t>
            </a:r>
            <a:endParaRPr lang="ru-RU" sz="2800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70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31B6FD"/>
              </a:buClr>
            </a:pPr>
            <a:r>
              <a:rPr lang="kk-KZ" dirty="0">
                <a:solidFill>
                  <a:srgbClr val="073E87"/>
                </a:solidFill>
                <a:latin typeface="Bookman Old Style" panose="02050604050505020204" pitchFamily="18" charset="0"/>
                <a:ea typeface="Calibri"/>
                <a:cs typeface="Times New Roman"/>
              </a:rPr>
              <a:t>шешен -телескоп</a:t>
            </a:r>
            <a:endParaRPr lang="ru-RU" sz="2800" dirty="0">
              <a:solidFill>
                <a:srgbClr val="073E87"/>
              </a:solidFill>
              <a:latin typeface="Bookman Old Style" panose="02050604050505020204" pitchFamily="18" charset="0"/>
              <a:ea typeface="Calibri"/>
              <a:cs typeface="Times New Roman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31B6FD"/>
              </a:buClr>
            </a:pPr>
            <a:r>
              <a:rPr lang="kk-KZ" dirty="0">
                <a:solidFill>
                  <a:srgbClr val="073E87"/>
                </a:solidFill>
                <a:latin typeface="Bookman Old Style" panose="02050604050505020204" pitchFamily="18" charset="0"/>
                <a:ea typeface="Calibri"/>
                <a:cs typeface="Times New Roman"/>
              </a:rPr>
              <a:t>ірі - крупный</a:t>
            </a:r>
            <a:endParaRPr lang="ru-RU" sz="2800" dirty="0">
              <a:solidFill>
                <a:srgbClr val="073E87"/>
              </a:solidFill>
              <a:latin typeface="Bookman Old Style" panose="02050604050505020204" pitchFamily="18" charset="0"/>
              <a:ea typeface="Calibri"/>
              <a:cs typeface="Times New Roman"/>
            </a:endParaRPr>
          </a:p>
          <a:p>
            <a:pPr lvl="0">
              <a:buClr>
                <a:srgbClr val="31B6FD"/>
              </a:buClr>
            </a:pPr>
            <a:r>
              <a:rPr lang="kk-KZ" dirty="0">
                <a:solidFill>
                  <a:srgbClr val="073E87"/>
                </a:solidFill>
                <a:latin typeface="Bookman Old Style" panose="02050604050505020204" pitchFamily="18" charset="0"/>
                <a:ea typeface="Calibri"/>
              </a:rPr>
              <a:t>Ұсақ- мелкий</a:t>
            </a:r>
            <a:endParaRPr lang="ru-RU" dirty="0">
              <a:solidFill>
                <a:srgbClr val="073E87"/>
              </a:solidFill>
              <a:latin typeface="Bookman Old Style" panose="020506040505050202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itchFamily="18" charset="0"/>
              </a:rPr>
              <a:t>СӨЗДІКПЕН ЖҰМЫС</a:t>
            </a:r>
            <a:endParaRPr lang="ru-RU" dirty="0">
              <a:solidFill>
                <a:schemeClr val="tx1"/>
              </a:solidFill>
              <a:latin typeface="Bookman Old Style" panose="020506040505050202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45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i="1" dirty="0"/>
              <a:t>- Суреттегі тұлғалар туралы не айта аласыңдар?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review-image" descr="https://tobesmart.at.ua/IMGNEWS/orator_ciceron.jpg"/>
          <p:cNvPicPr/>
          <p:nvPr/>
        </p:nvPicPr>
        <p:blipFill rotWithShape="1">
          <a:blip r:embed="rId2" cstate="print"/>
          <a:srcRect r="2631"/>
          <a:stretch/>
        </p:blipFill>
        <p:spPr bwMode="auto">
          <a:xfrm>
            <a:off x="539552" y="1772816"/>
            <a:ext cx="2664296" cy="2288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review-image" descr="http://delphis.ru/files/jrnl_body_images/71/platon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4025804"/>
            <a:ext cx="2664296" cy="263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review-image" descr="http://epwr.ru/quotauthor/229/1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1795944"/>
            <a:ext cx="2808312" cy="2288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review-image" descr="https://upload.wikimedia.org/wikipedia/commons/thumb/3/35/Plutarch_-_Langhorne_and_Langhorne.jpg/200px-Plutarch_-_Langhorne_and_Langhorne.jpg"/>
          <p:cNvPicPr/>
          <p:nvPr/>
        </p:nvPicPr>
        <p:blipFill>
          <a:blip r:embed="rId5" cstate="print"/>
          <a:srcRect b="7892"/>
          <a:stretch>
            <a:fillRect/>
          </a:stretch>
        </p:blipFill>
        <p:spPr bwMode="auto">
          <a:xfrm>
            <a:off x="6336196" y="4025805"/>
            <a:ext cx="2520280" cy="2752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0041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4824"/>
            <a:ext cx="8892480" cy="4281339"/>
          </a:xfrm>
        </p:spPr>
        <p:txBody>
          <a:bodyPr>
            <a:normAutofit/>
          </a:bodyPr>
          <a:lstStyle/>
          <a:p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ғаламшарлар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ірі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ғаламшарлар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кішірек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Күнге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ғаламшарлар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жақын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орналасқан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Ғаламшарлардың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қайсысы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Күннен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алыс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орналасқан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СУРЕТКЕ ҚАРАП, СҰРАҚТАРҒА ЖАУАП БЕР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847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/>
          </a:bodyPr>
          <a:lstStyle/>
          <a:p>
            <a:r>
              <a:rPr lang="kk-KZ" sz="3200" dirty="0"/>
              <a:t>Зымыран, ғаламшар, аспан, телескоп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Суреттерді</a:t>
            </a:r>
            <a:r>
              <a:rPr lang="ru-RU" dirty="0"/>
              <a:t> </a:t>
            </a:r>
            <a:r>
              <a:rPr lang="ru-RU" dirty="0" err="1"/>
              <a:t>атауымен</a:t>
            </a:r>
            <a:r>
              <a:rPr lang="ru-RU" dirty="0"/>
              <a:t> </a:t>
            </a:r>
            <a:r>
              <a:rPr lang="ru-RU" dirty="0" err="1"/>
              <a:t>сәйкестендіріп</a:t>
            </a:r>
            <a:r>
              <a:rPr lang="ru-RU" dirty="0"/>
              <a:t> </a:t>
            </a:r>
            <a:r>
              <a:rPr lang="ru-RU" dirty="0" err="1"/>
              <a:t>айт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68960"/>
            <a:ext cx="8280920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3206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19256" cy="3993307"/>
          </a:xfrm>
        </p:spPr>
        <p:txBody>
          <a:bodyPr>
            <a:normAutofit/>
          </a:bodyPr>
          <a:lstStyle/>
          <a:p>
            <a:r>
              <a:rPr lang="ru-RU" dirty="0" err="1"/>
              <a:t>Бір</a:t>
            </a:r>
            <a:r>
              <a:rPr lang="ru-RU" dirty="0"/>
              <a:t>                       -</a:t>
            </a:r>
            <a:endParaRPr lang="ru-RU" dirty="0">
              <a:effectLst/>
            </a:endParaRPr>
          </a:p>
          <a:p>
            <a:r>
              <a:rPr lang="ru-RU" dirty="0" err="1"/>
              <a:t>Екі</a:t>
            </a:r>
            <a:r>
              <a:rPr lang="ru-RU" dirty="0"/>
              <a:t>                        -</a:t>
            </a:r>
            <a:endParaRPr lang="ru-RU" dirty="0">
              <a:effectLst/>
            </a:endParaRPr>
          </a:p>
          <a:p>
            <a:r>
              <a:rPr lang="ru-RU" dirty="0" err="1"/>
              <a:t>Үш</a:t>
            </a:r>
            <a:r>
              <a:rPr lang="ru-RU" dirty="0"/>
              <a:t>                        -</a:t>
            </a:r>
            <a:endParaRPr lang="ru-RU" dirty="0">
              <a:effectLst/>
            </a:endParaRPr>
          </a:p>
          <a:p>
            <a:r>
              <a:rPr lang="ru-RU" dirty="0" err="1"/>
              <a:t>Төрт</a:t>
            </a:r>
            <a:r>
              <a:rPr lang="ru-RU" dirty="0"/>
              <a:t>                     -</a:t>
            </a:r>
            <a:endParaRPr lang="ru-RU" dirty="0">
              <a:effectLst/>
            </a:endParaRPr>
          </a:p>
          <a:p>
            <a:r>
              <a:rPr lang="ru-RU" dirty="0"/>
              <a:t>Бес                        -</a:t>
            </a:r>
            <a:endParaRPr lang="ru-RU" dirty="0">
              <a:effectLst/>
            </a:endParaRPr>
          </a:p>
          <a:p>
            <a:r>
              <a:rPr lang="ru-RU" dirty="0" err="1"/>
              <a:t>Алты</a:t>
            </a:r>
            <a:r>
              <a:rPr lang="ru-RU" dirty="0"/>
              <a:t>                     -</a:t>
            </a:r>
            <a:endParaRPr lang="ru-RU" dirty="0">
              <a:effectLst/>
            </a:endParaRPr>
          </a:p>
          <a:p>
            <a:r>
              <a:rPr lang="ru-RU" dirty="0" err="1"/>
              <a:t>Жеті</a:t>
            </a:r>
            <a:r>
              <a:rPr lang="ru-RU" dirty="0"/>
              <a:t>                     -</a:t>
            </a:r>
            <a:endParaRPr lang="ru-RU" dirty="0">
              <a:effectLst/>
            </a:endParaRPr>
          </a:p>
          <a:p>
            <a:r>
              <a:rPr lang="ru-RU" dirty="0" err="1"/>
              <a:t>Сегіз</a:t>
            </a:r>
            <a:r>
              <a:rPr lang="ru-RU" dirty="0"/>
              <a:t>                     -</a:t>
            </a:r>
            <a:endParaRPr lang="ru-RU" dirty="0">
              <a:effectLst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90472"/>
          </a:xfrm>
        </p:spPr>
        <p:txBody>
          <a:bodyPr>
            <a:noAutofit/>
          </a:bodyPr>
          <a:lstStyle/>
          <a:p>
            <a:pPr marL="342900" lvl="0" indent="-342900" algn="l">
              <a:spcBef>
                <a:spcPct val="20000"/>
              </a:spcBef>
            </a:pPr>
            <a:b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Ғаламшарлардың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атауларын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Күн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жүйесіндегі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ретімен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жазып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шық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 Бос </a:t>
            </a:r>
            <a:r>
              <a:rPr lang="ru-RU" sz="2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орындарға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-</a:t>
            </a:r>
            <a:r>
              <a:rPr lang="ru-RU" sz="2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нші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, -</a:t>
            </a:r>
            <a:r>
              <a:rPr lang="ru-RU" sz="2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ншы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, -</a:t>
            </a:r>
            <a:r>
              <a:rPr lang="ru-RU" sz="2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інші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, -</a:t>
            </a:r>
            <a:r>
              <a:rPr lang="ru-RU" sz="2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ыншы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қосымшаларының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қажеттісін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жаз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b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81859" y="2076783"/>
            <a:ext cx="936104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95613" y="2528900"/>
            <a:ext cx="936104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858" y="3151766"/>
            <a:ext cx="963613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859" y="3546764"/>
            <a:ext cx="963613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722" y="3973224"/>
            <a:ext cx="963613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176" y="4362648"/>
            <a:ext cx="963613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177" y="4791898"/>
            <a:ext cx="963613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31" y="5188147"/>
            <a:ext cx="963613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0430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Деннис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Тито – Америка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тұрғыны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ғарыш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саяхатшысы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Деннис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Тито 2001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28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сәуірде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ғарышқа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ұшты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Экипаж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Талғат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Мұсабаев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пен Юрий Батурин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ғарышкерлерінен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тұрды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жерді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128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айналды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Тито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ғарышты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суретке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бейнекамераға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түсірді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Ғарышкерлерге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таңғы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түскі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кешкі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мәзірін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дайындады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ғарышта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күн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Олар ғарышта 6 күн болды.</a:t>
            </a:r>
          </a:p>
          <a:p>
            <a:pPr marL="0" indent="0">
              <a:buNone/>
            </a:pPr>
            <a: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Ол-бірінші ғарыш саяхатшысы.</a:t>
            </a:r>
          </a:p>
          <a:p>
            <a:pPr marL="0" indent="0">
              <a:buNone/>
            </a:pPr>
            <a: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Тито ғарышты суретке, бейнекамераға түсірді.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Autofit/>
          </a:bodyPr>
          <a:lstStyle/>
          <a:p>
            <a:pPr marL="342900" lvl="0" indent="-342900" algn="l">
              <a:spcBef>
                <a:spcPct val="20000"/>
              </a:spcBef>
            </a:pP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Мәтінді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оқы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Сөйлемдерді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мәтіннің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мазмұнына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сай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ретпен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қой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(1,2,3).</a:t>
            </a:r>
            <a:b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69977" y="3876092"/>
            <a:ext cx="648072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051" y="4454820"/>
            <a:ext cx="669925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089" y="5109319"/>
            <a:ext cx="669925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6051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2982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Ғарышкер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…,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ғаламшар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…,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тас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…,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сақина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…,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дөңгелек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…,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серік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…,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құпия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…,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ғалым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…,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жұлдыз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… 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Autofit/>
          </a:bodyPr>
          <a:lstStyle/>
          <a:p>
            <a:pPr marL="342900" lvl="0" indent="-342900" algn="l">
              <a:spcBef>
                <a:spcPct val="20000"/>
              </a:spcBef>
            </a:pP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Берілген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сөздерге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-</a:t>
            </a: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лар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, -</a:t>
            </a: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лер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, -дар, -дер, -тар, -тер </a:t>
            </a: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қосымшаларының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қажеттісін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жалғап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дәптерге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жаз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b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9671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114</TotalTime>
  <Words>296</Words>
  <Application>Microsoft Office PowerPoint</Application>
  <PresentationFormat>Экран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Bookman Old Style</vt:lpstr>
      <vt:lpstr>Candara</vt:lpstr>
      <vt:lpstr>Symbol</vt:lpstr>
      <vt:lpstr>Times New Roman</vt:lpstr>
      <vt:lpstr>Волна</vt:lpstr>
      <vt:lpstr>10 сынып</vt:lpstr>
      <vt:lpstr>Шешендік сөздер</vt:lpstr>
      <vt:lpstr>СӨЗДІКПЕН ЖҰМЫС</vt:lpstr>
      <vt:lpstr>- Суреттегі тұлғалар туралы не айта аласыңдар? </vt:lpstr>
      <vt:lpstr>СУРЕТКЕ ҚАРАП, СҰРАҚТАРҒА ЖАУАП БЕР</vt:lpstr>
      <vt:lpstr>Суреттерді атауымен сәйкестендіріп айт</vt:lpstr>
      <vt:lpstr> Ғаламшарлардың атауларын Күн жүйесіндегі ретімен жазып шық. Бос орындарға -нші, -ншы, -інші, -ыншы қосымшаларының қажеттісін жаз.  </vt:lpstr>
      <vt:lpstr>Мәтінді оқы. Сөйлемдерді мәтіннің мазмұнына сай ретпен қой (1,2,3). </vt:lpstr>
      <vt:lpstr>Берілген сөздерге -лар, -лер, -дар, -дер, -тар, -тер қосымшаларының қажеттісін жалғап дәптерге жаз. </vt:lpstr>
      <vt:lpstr>Рефлексия: Берілген сұрақтарға дәптерге жауп жаз.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ҒАЛАМШАРЛАР</dc:title>
  <dc:creator>Admin</dc:creator>
  <cp:lastModifiedBy>Админ</cp:lastModifiedBy>
  <cp:revision>12</cp:revision>
  <dcterms:created xsi:type="dcterms:W3CDTF">2020-03-25T11:19:13Z</dcterms:created>
  <dcterms:modified xsi:type="dcterms:W3CDTF">2022-05-17T08:52:19Z</dcterms:modified>
</cp:coreProperties>
</file>