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sldIdLst>
    <p:sldId id="256" r:id="rId2"/>
    <p:sldId id="257" r:id="rId3"/>
    <p:sldId id="277" r:id="rId4"/>
    <p:sldId id="259" r:id="rId5"/>
    <p:sldId id="284" r:id="rId6"/>
    <p:sldId id="278" r:id="rId7"/>
    <p:sldId id="279" r:id="rId8"/>
    <p:sldId id="280" r:id="rId9"/>
    <p:sldId id="281" r:id="rId10"/>
    <p:sldId id="269" r:id="rId11"/>
    <p:sldId id="282" r:id="rId12"/>
    <p:sldId id="283" r:id="rId13"/>
    <p:sldId id="275" r:id="rId14"/>
    <p:sldId id="265" r:id="rId15"/>
    <p:sldId id="27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39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8D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>
        <p:guide pos="3840"/>
        <p:guide pos="39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D40A10-73A1-45CA-923D-1C7779298F1A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7E31DE72-840F-41B1-A890-78B4F8077A81}">
      <dgm:prSet phldrT="[Текст]" custT="1"/>
      <dgm:spPr/>
      <dgm:t>
        <a:bodyPr/>
        <a:lstStyle/>
        <a:p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Determiners 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are words such </a:t>
          </a:r>
          <a:r>
            <a: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as a/an, the, this, that, these, those, my, your, his, her, its, our, their, ‘s (possessive ‘s), other, another, each, every, either, neither &amp; quantifiers</a:t>
          </a:r>
          <a:endParaRPr lang="ru-RU" sz="3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8B54A4-0172-4DEA-9014-0BC3683D7B8B}" type="parTrans" cxnId="{558E8188-B933-4766-927F-C2A2D44D201E}">
      <dgm:prSet/>
      <dgm:spPr/>
      <dgm:t>
        <a:bodyPr/>
        <a:lstStyle/>
        <a:p>
          <a:endParaRPr lang="ru-RU" sz="3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D86950-03CD-40BC-9EA9-5D35638652ED}" type="sibTrans" cxnId="{558E8188-B933-4766-927F-C2A2D44D201E}">
      <dgm:prSet/>
      <dgm:spPr/>
      <dgm:t>
        <a:bodyPr/>
        <a:lstStyle/>
        <a:p>
          <a:endParaRPr lang="ru-RU" sz="3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F8CECD-6624-4D7C-BCD6-F7F2CD301F06}">
      <dgm:prSet phldrT="[Текст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They are used before a noun.</a:t>
          </a:r>
          <a:endParaRPr lang="ru-RU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AAC271-7C80-4893-93C6-20761242F0C5}" type="parTrans" cxnId="{0B789D70-A56E-436E-A85D-0E4761CBAE93}">
      <dgm:prSet/>
      <dgm:spPr/>
      <dgm:t>
        <a:bodyPr/>
        <a:lstStyle/>
        <a:p>
          <a:endParaRPr lang="ru-RU" sz="3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5CC74-872A-4023-B6ED-FC5DBC3F7F7F}" type="sibTrans" cxnId="{0B789D70-A56E-436E-A85D-0E4761CBAE93}">
      <dgm:prSet/>
      <dgm:spPr/>
      <dgm:t>
        <a:bodyPr/>
        <a:lstStyle/>
        <a:p>
          <a:endParaRPr lang="ru-RU" sz="3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F87E57-3769-4FBC-BA01-1F3E2DDD6F6A}">
      <dgm:prSet phldrT="[Текст]" custT="1"/>
      <dgm:spPr/>
      <dgm:t>
        <a:bodyPr/>
        <a:lstStyle/>
        <a:p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Pre-determiners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are words such as </a:t>
          </a:r>
          <a:r>
            <a: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all, both, half, twice, one-third, such, what, rather, quite, etc. </a:t>
          </a:r>
          <a:endParaRPr lang="ru-RU" sz="3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E45B7A-D01D-4AD7-AD88-E7B56F0A11C8}" type="parTrans" cxnId="{E4FC4916-4F17-46BC-80DA-25F64CD6CC72}">
      <dgm:prSet/>
      <dgm:spPr/>
      <dgm:t>
        <a:bodyPr/>
        <a:lstStyle/>
        <a:p>
          <a:endParaRPr lang="ru-RU" sz="3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B0D5F1-19DA-4DA7-B5E8-B64346FB1FD8}" type="sibTrans" cxnId="{E4FC4916-4F17-46BC-80DA-25F64CD6CC72}">
      <dgm:prSet/>
      <dgm:spPr/>
      <dgm:t>
        <a:bodyPr/>
        <a:lstStyle/>
        <a:p>
          <a:endParaRPr lang="ru-RU" sz="3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8B96AF-0C88-4407-97AC-6A718987200A}">
      <dgm:prSet phldrT="[Текст]" custT="1"/>
      <dgm:spPr/>
      <dgm:t>
        <a:bodyPr/>
        <a:lstStyle/>
        <a:p>
          <a:r>
            <a: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They come before determines to give more information or place more emphasis on the noun.</a:t>
          </a:r>
          <a:endParaRPr lang="ru-RU" sz="3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39B4F7-82EA-4D00-844D-0AF2EDB6A41A}" type="parTrans" cxnId="{926D3E46-F3D2-4917-B1B9-0FCB0C205B82}">
      <dgm:prSet/>
      <dgm:spPr/>
      <dgm:t>
        <a:bodyPr/>
        <a:lstStyle/>
        <a:p>
          <a:endParaRPr lang="ru-RU" sz="3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A2BD95-9D55-426B-834F-246724720C63}" type="sibTrans" cxnId="{926D3E46-F3D2-4917-B1B9-0FCB0C205B82}">
      <dgm:prSet/>
      <dgm:spPr/>
      <dgm:t>
        <a:bodyPr/>
        <a:lstStyle/>
        <a:p>
          <a:endParaRPr lang="ru-RU" sz="3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471319-B498-4FA5-9E4F-745B8EDAA8C8}">
      <dgm:prSet phldrT="[Текст]" custT="1"/>
      <dgm:spPr/>
      <dgm:t>
        <a:bodyPr/>
        <a:lstStyle/>
        <a:p>
          <a:endParaRPr lang="ru-RU" sz="3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03A10F-1AFC-482D-ACBE-B84645D85C0D}" type="parTrans" cxnId="{915D2821-E81B-44DE-AE49-C1739BC159AA}">
      <dgm:prSet/>
      <dgm:spPr/>
      <dgm:t>
        <a:bodyPr/>
        <a:lstStyle/>
        <a:p>
          <a:endParaRPr lang="ru-RU"/>
        </a:p>
      </dgm:t>
    </dgm:pt>
    <dgm:pt modelId="{DD3013F7-F72E-4680-867F-9E9A9BE6A9CC}" type="sibTrans" cxnId="{915D2821-E81B-44DE-AE49-C1739BC159AA}">
      <dgm:prSet/>
      <dgm:spPr/>
      <dgm:t>
        <a:bodyPr/>
        <a:lstStyle/>
        <a:p>
          <a:endParaRPr lang="ru-RU"/>
        </a:p>
      </dgm:t>
    </dgm:pt>
    <dgm:pt modelId="{BA54EFB8-D4C2-4D3A-A504-F220CA774ECC}" type="pres">
      <dgm:prSet presAssocID="{C6D40A10-73A1-45CA-923D-1C7779298F1A}" presName="linear" presStyleCnt="0">
        <dgm:presLayoutVars>
          <dgm:animLvl val="lvl"/>
          <dgm:resizeHandles val="exact"/>
        </dgm:presLayoutVars>
      </dgm:prSet>
      <dgm:spPr/>
    </dgm:pt>
    <dgm:pt modelId="{C1354379-F019-44DC-9A92-1BFE7CFB79C8}" type="pres">
      <dgm:prSet presAssocID="{7E31DE72-840F-41B1-A890-78B4F8077A8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A8FAC8F-E934-411B-81A3-39A77F233416}" type="pres">
      <dgm:prSet presAssocID="{7E31DE72-840F-41B1-A890-78B4F8077A81}" presName="childText" presStyleLbl="revTx" presStyleIdx="0" presStyleCnt="2">
        <dgm:presLayoutVars>
          <dgm:bulletEnabled val="1"/>
        </dgm:presLayoutVars>
      </dgm:prSet>
      <dgm:spPr/>
    </dgm:pt>
    <dgm:pt modelId="{9B797BE7-382D-4060-A9B2-6FC11BCCA6ED}" type="pres">
      <dgm:prSet presAssocID="{9BF87E57-3769-4FBC-BA01-1F3E2DDD6F6A}" presName="parentText" presStyleLbl="node1" presStyleIdx="1" presStyleCnt="2" custLinFactNeighborX="0" custLinFactNeighborY="29105">
        <dgm:presLayoutVars>
          <dgm:chMax val="0"/>
          <dgm:bulletEnabled val="1"/>
        </dgm:presLayoutVars>
      </dgm:prSet>
      <dgm:spPr/>
    </dgm:pt>
    <dgm:pt modelId="{BEE0457A-6A7F-4306-B896-A74CA067415C}" type="pres">
      <dgm:prSet presAssocID="{9BF87E57-3769-4FBC-BA01-1F3E2DDD6F6A}" presName="childText" presStyleLbl="revTx" presStyleIdx="1" presStyleCnt="2" custLinFactNeighborX="0" custLinFactNeighborY="21073">
        <dgm:presLayoutVars>
          <dgm:bulletEnabled val="1"/>
        </dgm:presLayoutVars>
      </dgm:prSet>
      <dgm:spPr/>
    </dgm:pt>
  </dgm:ptLst>
  <dgm:cxnLst>
    <dgm:cxn modelId="{E4FC4916-4F17-46BC-80DA-25F64CD6CC72}" srcId="{C6D40A10-73A1-45CA-923D-1C7779298F1A}" destId="{9BF87E57-3769-4FBC-BA01-1F3E2DDD6F6A}" srcOrd="1" destOrd="0" parTransId="{7AE45B7A-D01D-4AD7-AD88-E7B56F0A11C8}" sibTransId="{8AB0D5F1-19DA-4DA7-B5E8-B64346FB1FD8}"/>
    <dgm:cxn modelId="{4A20591A-4C69-4CB0-965E-638132B64D3D}" type="presOf" srcId="{D9F8CECD-6624-4D7C-BCD6-F7F2CD301F06}" destId="{CA8FAC8F-E934-411B-81A3-39A77F233416}" srcOrd="0" destOrd="0" presId="urn:microsoft.com/office/officeart/2005/8/layout/vList2"/>
    <dgm:cxn modelId="{6500A61B-A545-4D99-A9DF-8A30B02152B7}" type="presOf" srcId="{3D8B96AF-0C88-4407-97AC-6A718987200A}" destId="{BEE0457A-6A7F-4306-B896-A74CA067415C}" srcOrd="0" destOrd="1" presId="urn:microsoft.com/office/officeart/2005/8/layout/vList2"/>
    <dgm:cxn modelId="{915D2821-E81B-44DE-AE49-C1739BC159AA}" srcId="{9BF87E57-3769-4FBC-BA01-1F3E2DDD6F6A}" destId="{DF471319-B498-4FA5-9E4F-745B8EDAA8C8}" srcOrd="0" destOrd="0" parTransId="{E003A10F-1AFC-482D-ACBE-B84645D85C0D}" sibTransId="{DD3013F7-F72E-4680-867F-9E9A9BE6A9CC}"/>
    <dgm:cxn modelId="{926D3E46-F3D2-4917-B1B9-0FCB0C205B82}" srcId="{9BF87E57-3769-4FBC-BA01-1F3E2DDD6F6A}" destId="{3D8B96AF-0C88-4407-97AC-6A718987200A}" srcOrd="1" destOrd="0" parTransId="{CE39B4F7-82EA-4D00-844D-0AF2EDB6A41A}" sibTransId="{63A2BD95-9D55-426B-834F-246724720C63}"/>
    <dgm:cxn modelId="{0B789D70-A56E-436E-A85D-0E4761CBAE93}" srcId="{7E31DE72-840F-41B1-A890-78B4F8077A81}" destId="{D9F8CECD-6624-4D7C-BCD6-F7F2CD301F06}" srcOrd="0" destOrd="0" parTransId="{3AAAC271-7C80-4893-93C6-20761242F0C5}" sibTransId="{C9C5CC74-872A-4023-B6ED-FC5DBC3F7F7F}"/>
    <dgm:cxn modelId="{558E8188-B933-4766-927F-C2A2D44D201E}" srcId="{C6D40A10-73A1-45CA-923D-1C7779298F1A}" destId="{7E31DE72-840F-41B1-A890-78B4F8077A81}" srcOrd="0" destOrd="0" parTransId="{A18B54A4-0172-4DEA-9014-0BC3683D7B8B}" sibTransId="{5CD86950-03CD-40BC-9EA9-5D35638652ED}"/>
    <dgm:cxn modelId="{E1A26DA5-B7DE-4EDF-A1E6-3D1824B4EF89}" type="presOf" srcId="{7E31DE72-840F-41B1-A890-78B4F8077A81}" destId="{C1354379-F019-44DC-9A92-1BFE7CFB79C8}" srcOrd="0" destOrd="0" presId="urn:microsoft.com/office/officeart/2005/8/layout/vList2"/>
    <dgm:cxn modelId="{BF08EBA7-BDEC-48A1-BB7B-9B19F1B7FDD8}" type="presOf" srcId="{9BF87E57-3769-4FBC-BA01-1F3E2DDD6F6A}" destId="{9B797BE7-382D-4060-A9B2-6FC11BCCA6ED}" srcOrd="0" destOrd="0" presId="urn:microsoft.com/office/officeart/2005/8/layout/vList2"/>
    <dgm:cxn modelId="{5E57E4B0-5C5E-47C3-B730-8CDCB2BA980A}" type="presOf" srcId="{C6D40A10-73A1-45CA-923D-1C7779298F1A}" destId="{BA54EFB8-D4C2-4D3A-A504-F220CA774ECC}" srcOrd="0" destOrd="0" presId="urn:microsoft.com/office/officeart/2005/8/layout/vList2"/>
    <dgm:cxn modelId="{B05766B3-1613-4BB0-A6FB-D6A1812543C9}" type="presOf" srcId="{DF471319-B498-4FA5-9E4F-745B8EDAA8C8}" destId="{BEE0457A-6A7F-4306-B896-A74CA067415C}" srcOrd="0" destOrd="0" presId="urn:microsoft.com/office/officeart/2005/8/layout/vList2"/>
    <dgm:cxn modelId="{02A37942-6F09-4B0A-9439-E3C39F30D6A7}" type="presParOf" srcId="{BA54EFB8-D4C2-4D3A-A504-F220CA774ECC}" destId="{C1354379-F019-44DC-9A92-1BFE7CFB79C8}" srcOrd="0" destOrd="0" presId="urn:microsoft.com/office/officeart/2005/8/layout/vList2"/>
    <dgm:cxn modelId="{269FE56B-F1E4-453D-AC2C-5E7F8D9C9D38}" type="presParOf" srcId="{BA54EFB8-D4C2-4D3A-A504-F220CA774ECC}" destId="{CA8FAC8F-E934-411B-81A3-39A77F233416}" srcOrd="1" destOrd="0" presId="urn:microsoft.com/office/officeart/2005/8/layout/vList2"/>
    <dgm:cxn modelId="{7B8806C0-9A85-488D-BC5C-D42FE7613F94}" type="presParOf" srcId="{BA54EFB8-D4C2-4D3A-A504-F220CA774ECC}" destId="{9B797BE7-382D-4060-A9B2-6FC11BCCA6ED}" srcOrd="2" destOrd="0" presId="urn:microsoft.com/office/officeart/2005/8/layout/vList2"/>
    <dgm:cxn modelId="{E0AF3FEF-ED11-41E8-9DF9-F0327848B06E}" type="presParOf" srcId="{BA54EFB8-D4C2-4D3A-A504-F220CA774ECC}" destId="{BEE0457A-6A7F-4306-B896-A74CA067415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54379-F019-44DC-9A92-1BFE7CFB79C8}">
      <dsp:nvSpPr>
        <dsp:cNvPr id="0" name=""/>
        <dsp:cNvSpPr/>
      </dsp:nvSpPr>
      <dsp:spPr>
        <a:xfrm>
          <a:off x="0" y="84735"/>
          <a:ext cx="10313122" cy="1380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Determiners 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are words such </a:t>
          </a:r>
          <a:r>
            <a:rPr lang="en-US" sz="32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as a/an, the, this, that, these, those, my, your, his, her, its, our, their, ‘s (possessive ‘s), other, another, each, every, either, neither &amp; quantifiers</a:t>
          </a:r>
          <a:endParaRPr lang="ru-RU" sz="32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95" y="152130"/>
        <a:ext cx="10178332" cy="1245810"/>
      </dsp:txXfrm>
    </dsp:sp>
    <dsp:sp modelId="{CA8FAC8F-E934-411B-81A3-39A77F233416}">
      <dsp:nvSpPr>
        <dsp:cNvPr id="0" name=""/>
        <dsp:cNvSpPr/>
      </dsp:nvSpPr>
      <dsp:spPr>
        <a:xfrm>
          <a:off x="0" y="1465335"/>
          <a:ext cx="10313122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7442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They are used before a noun.</a:t>
          </a:r>
          <a:endParaRPr lang="ru-RU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465335"/>
        <a:ext cx="10313122" cy="414000"/>
      </dsp:txXfrm>
    </dsp:sp>
    <dsp:sp modelId="{9B797BE7-382D-4060-A9B2-6FC11BCCA6ED}">
      <dsp:nvSpPr>
        <dsp:cNvPr id="0" name=""/>
        <dsp:cNvSpPr/>
      </dsp:nvSpPr>
      <dsp:spPr>
        <a:xfrm>
          <a:off x="0" y="2301067"/>
          <a:ext cx="10313122" cy="1380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Pre-determiners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are words such as </a:t>
          </a:r>
          <a:r>
            <a:rPr lang="en-US" sz="32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all, both, half, twice, one-third, such, what, rather, quite, etc. </a:t>
          </a:r>
          <a:endParaRPr lang="ru-RU" sz="32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395" y="2368462"/>
        <a:ext cx="10178332" cy="1245810"/>
      </dsp:txXfrm>
    </dsp:sp>
    <dsp:sp modelId="{BEE0457A-6A7F-4306-B896-A74CA067415C}">
      <dsp:nvSpPr>
        <dsp:cNvPr id="0" name=""/>
        <dsp:cNvSpPr/>
      </dsp:nvSpPr>
      <dsp:spPr>
        <a:xfrm>
          <a:off x="0" y="3344671"/>
          <a:ext cx="10313122" cy="1449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7442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ru-RU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They come before determines to give more information or place more emphasis on the noun.</a:t>
          </a:r>
          <a:endParaRPr lang="ru-RU" sz="3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344671"/>
        <a:ext cx="10313122" cy="1449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FC00-19C4-4A9A-BDE9-38F12DF5C77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9EFE530-FE0E-4A93-BA4C-5DA3354D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911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FC00-19C4-4A9A-BDE9-38F12DF5C77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9EFE530-FE0E-4A93-BA4C-5DA3354D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72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FC00-19C4-4A9A-BDE9-38F12DF5C77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9EFE530-FE0E-4A93-BA4C-5DA3354D649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4871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FC00-19C4-4A9A-BDE9-38F12DF5C77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9EFE530-FE0E-4A93-BA4C-5DA3354D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347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FC00-19C4-4A9A-BDE9-38F12DF5C77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9EFE530-FE0E-4A93-BA4C-5DA3354D649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6695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FC00-19C4-4A9A-BDE9-38F12DF5C77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9EFE530-FE0E-4A93-BA4C-5DA3354D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756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FC00-19C4-4A9A-BDE9-38F12DF5C77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E530-FE0E-4A93-BA4C-5DA3354D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90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FC00-19C4-4A9A-BDE9-38F12DF5C77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E530-FE0E-4A93-BA4C-5DA3354D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458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FC00-19C4-4A9A-BDE9-38F12DF5C77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E530-FE0E-4A93-BA4C-5DA3354D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81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FC00-19C4-4A9A-BDE9-38F12DF5C77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9EFE530-FE0E-4A93-BA4C-5DA3354D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129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FC00-19C4-4A9A-BDE9-38F12DF5C77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9EFE530-FE0E-4A93-BA4C-5DA3354D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635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FC00-19C4-4A9A-BDE9-38F12DF5C77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9EFE530-FE0E-4A93-BA4C-5DA3354D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82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FC00-19C4-4A9A-BDE9-38F12DF5C77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E530-FE0E-4A93-BA4C-5DA3354D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911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FC00-19C4-4A9A-BDE9-38F12DF5C77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E530-FE0E-4A93-BA4C-5DA3354D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68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FC00-19C4-4A9A-BDE9-38F12DF5C77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E530-FE0E-4A93-BA4C-5DA3354D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727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CFC00-19C4-4A9A-BDE9-38F12DF5C77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9EFE530-FE0E-4A93-BA4C-5DA3354D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802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CFC00-19C4-4A9A-BDE9-38F12DF5C77F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9EFE530-FE0E-4A93-BA4C-5DA3354D6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83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 /><Relationship Id="rId2" Type="http://schemas.openxmlformats.org/officeDocument/2006/relationships/hyperlink" Target="https://www.youtube.com/watch?v=iINqMhpr3W0" TargetMode="External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529339" y="1092966"/>
            <a:ext cx="8689976" cy="2446871"/>
          </a:xfrm>
        </p:spPr>
        <p:txBody>
          <a:bodyPr>
            <a:normAutofit/>
          </a:bodyPr>
          <a:lstStyle/>
          <a:p>
            <a:r>
              <a:rPr lang="en-US" b="1" dirty="0"/>
              <a:t>Module 3  Virtual Reality</a:t>
            </a:r>
            <a:br>
              <a:rPr lang="en-US" b="1" dirty="0"/>
            </a:br>
            <a:br>
              <a:rPr lang="en-US" b="1" dirty="0"/>
            </a:br>
            <a:r>
              <a:rPr lang="en-US" sz="4000" b="1" dirty="0"/>
              <a:t>Theme: Mobile Applications</a:t>
            </a:r>
            <a:endParaRPr lang="ru-RU" sz="4000" b="1" dirty="0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5360986" y="4314203"/>
            <a:ext cx="3582988" cy="2473036"/>
          </a:xfrm>
        </p:spPr>
        <p:txBody>
          <a:bodyPr>
            <a:noAutofit/>
          </a:bodyPr>
          <a:lstStyle/>
          <a:p>
            <a:pPr algn="r">
              <a:spcBef>
                <a:spcPct val="0"/>
              </a:spcBef>
            </a:pP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</a:t>
            </a:r>
          </a:p>
          <a:p>
            <a:pPr algn="r">
              <a:spcBef>
                <a:spcPct val="0"/>
              </a:spcBef>
            </a:pP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</a:t>
            </a:r>
            <a:r>
              <a:rPr lang="en-US" altLang="ru-RU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:1</a:t>
            </a:r>
            <a:r>
              <a:rPr lang="ru-RU" altLang="ru-RU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ct val="0"/>
              </a:spcBef>
            </a:pPr>
            <a:r>
              <a:rPr lang="en-US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Term:2</a:t>
            </a:r>
          </a:p>
          <a:p>
            <a:pPr algn="r">
              <a:spcBef>
                <a:spcPct val="0"/>
              </a:spcBef>
            </a:pPr>
            <a:r>
              <a:rPr lang="en-US" altLang="ru-RU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Lesson:</a:t>
            </a:r>
            <a:r>
              <a:rPr lang="ru-RU" altLang="ru-RU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ct val="0"/>
              </a:spcBef>
            </a:pPr>
            <a:r>
              <a:rPr lang="ru-RU" altLang="ru-RU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Night school</a:t>
            </a:r>
            <a:endParaRPr lang="en-US" alt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static.tildacdn.com/tild3066-6632-4736-a663-623862303735/smartfon-1024x102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474" y="3962400"/>
            <a:ext cx="3108181" cy="26024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731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2208" y="360218"/>
            <a:ext cx="8911687" cy="11049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Grammar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Determines &amp; pre-determines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1596762"/>
              </p:ext>
            </p:extLst>
          </p:nvPr>
        </p:nvGraphicFramePr>
        <p:xfrm>
          <a:off x="1191491" y="1593273"/>
          <a:ext cx="10313122" cy="4793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4532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73" y="1465118"/>
            <a:ext cx="9518073" cy="5339703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892208" y="360218"/>
            <a:ext cx="8911687" cy="11049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Grammar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Determines &amp; pre-determines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513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7747" y="1537856"/>
            <a:ext cx="10077594" cy="50153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Lisa saw _____ shooting star yesterday.                                  a) a b) an c) the </a:t>
            </a:r>
          </a:p>
          <a:p>
            <a:pPr marL="0" indent="0"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Don't look directly at _____ sun.                                             a) a b) an c) the </a:t>
            </a:r>
          </a:p>
          <a:p>
            <a:pPr marL="0" indent="0"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Is there any milk left in _____ fridge?                                     a) a b) an c) the </a:t>
            </a:r>
          </a:p>
          <a:p>
            <a:pPr marL="0" indent="0"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I need to pack _____ apple for my lunch.                                a) a b) an c) the </a:t>
            </a:r>
          </a:p>
          <a:p>
            <a:pPr marL="0" indent="0"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The dogs were _____ given a bone.                                         a) each b) any c) every </a:t>
            </a:r>
          </a:p>
          <a:p>
            <a:pPr marL="0" indent="0"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The police spoke separately to _____ suspect.                         a) every b) each c) some </a:t>
            </a:r>
          </a:p>
          <a:p>
            <a:pPr marL="0" indent="0"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She was wearing a bracelet on __________ wrist.                  a) each b) any c) every </a:t>
            </a:r>
          </a:p>
          <a:p>
            <a:pPr marL="0" indent="0"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She got her license without _____ problems.                          a) some b) any c) every </a:t>
            </a:r>
          </a:p>
          <a:p>
            <a:pPr marL="0" indent="0"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He went with __________ younger sisters.                             a) his both b) both his c) two his </a:t>
            </a:r>
          </a:p>
          <a:p>
            <a:pPr marL="0" indent="0"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I always keep _____ money in my wallet for emergencies.  a) any b) every c) some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72950" y="637888"/>
            <a:ext cx="8912225" cy="899968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 4. Let’s practice determiners &amp; pre-determiners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285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761" y="527128"/>
            <a:ext cx="8911687" cy="1280890"/>
          </a:xfrm>
        </p:spPr>
        <p:txBody>
          <a:bodyPr>
            <a:normAutofit/>
          </a:bodyPr>
          <a:lstStyle/>
          <a:p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check your answers.</a:t>
            </a:r>
            <a:endParaRPr lang="ru-RU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2545" y="1233055"/>
            <a:ext cx="9842067" cy="5320145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426232"/>
              </p:ext>
            </p:extLst>
          </p:nvPr>
        </p:nvGraphicFramePr>
        <p:xfrm>
          <a:off x="1948875" y="1428366"/>
          <a:ext cx="8961267" cy="4846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33417">
                  <a:extLst>
                    <a:ext uri="{9D8B030D-6E8A-4147-A177-3AD203B41FA5}">
                      <a16:colId xmlns:a16="http://schemas.microsoft.com/office/drawing/2014/main" val="1906913878"/>
                    </a:ext>
                  </a:extLst>
                </a:gridCol>
                <a:gridCol w="2493818">
                  <a:extLst>
                    <a:ext uri="{9D8B030D-6E8A-4147-A177-3AD203B41FA5}">
                      <a16:colId xmlns:a16="http://schemas.microsoft.com/office/drawing/2014/main" val="2649921591"/>
                    </a:ext>
                  </a:extLst>
                </a:gridCol>
                <a:gridCol w="2147454">
                  <a:extLst>
                    <a:ext uri="{9D8B030D-6E8A-4147-A177-3AD203B41FA5}">
                      <a16:colId xmlns:a16="http://schemas.microsoft.com/office/drawing/2014/main" val="4253516918"/>
                    </a:ext>
                  </a:extLst>
                </a:gridCol>
                <a:gridCol w="2486578">
                  <a:extLst>
                    <a:ext uri="{9D8B030D-6E8A-4147-A177-3AD203B41FA5}">
                      <a16:colId xmlns:a16="http://schemas.microsoft.com/office/drawing/2014/main" val="3362077702"/>
                    </a:ext>
                  </a:extLst>
                </a:gridCol>
              </a:tblGrid>
              <a:tr h="375414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Task 1.                               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  <a:p>
                      <a:endParaRPr lang="ru-RU" sz="24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Task 2.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living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live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breaking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independent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basic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real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grab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tap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keep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</a:t>
                      </a:r>
                    </a:p>
                    <a:p>
                      <a:pPr marL="0" indent="0">
                        <a:buNone/>
                      </a:pPr>
                      <a:endParaRPr lang="en-US" sz="24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4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Task 3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  <a:p>
                      <a:pPr marL="0" indent="0">
                        <a:buNone/>
                      </a:pPr>
                      <a:endParaRPr lang="en-US" sz="24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Task 4.</a:t>
                      </a:r>
                    </a:p>
                    <a:p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a</a:t>
                      </a:r>
                    </a:p>
                    <a:p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the</a:t>
                      </a:r>
                    </a:p>
                    <a:p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the</a:t>
                      </a:r>
                    </a:p>
                    <a:p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an</a:t>
                      </a:r>
                    </a:p>
                    <a:p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each</a:t>
                      </a:r>
                    </a:p>
                    <a:p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each</a:t>
                      </a:r>
                    </a:p>
                    <a:p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each</a:t>
                      </a:r>
                    </a:p>
                    <a:p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any</a:t>
                      </a:r>
                    </a:p>
                    <a:p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both his</a:t>
                      </a:r>
                    </a:p>
                    <a:p>
                      <a:r>
                        <a:rPr lang="en-US" sz="240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some</a:t>
                      </a:r>
                    </a:p>
                    <a:p>
                      <a:endParaRPr lang="en-US" sz="240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078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3787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</a:t>
            </a:r>
            <a:endParaRPr lang="ru-RU" b="1" dirty="0"/>
          </a:p>
        </p:txBody>
      </p:sp>
      <p:sp>
        <p:nvSpPr>
          <p:cNvPr id="12" name="Объект 2"/>
          <p:cNvSpPr>
            <a:spLocks noGrp="1"/>
          </p:cNvSpPr>
          <p:nvPr>
            <p:ph idx="1"/>
          </p:nvPr>
        </p:nvSpPr>
        <p:spPr>
          <a:xfrm>
            <a:off x="913774" y="1944711"/>
            <a:ext cx="10685102" cy="31399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 the questions below</a:t>
            </a:r>
            <a:r>
              <a:rPr lang="en-US" sz="3200" b="1" i="1" cap="non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have you remembered on  the lesson today?</a:t>
            </a: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was new for you?</a:t>
            </a: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information was interesting for you?</a:t>
            </a:r>
          </a:p>
          <a:p>
            <a:endParaRPr lang="en-US" sz="3200" b="1" cap="none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983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0416" y="2439055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 The lesson is over. 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Good-bye!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963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Learning objectives: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2646218"/>
          </a:xfrm>
        </p:spPr>
        <p:txBody>
          <a:bodyPr>
            <a:normAutofit fontScale="70000" lnSpcReduction="20000"/>
          </a:bodyPr>
          <a:lstStyle/>
          <a:p>
            <a:r>
              <a:rPr lang="en-GB" sz="2800" dirty="0"/>
              <a:t>10.</a:t>
            </a:r>
            <a:r>
              <a:rPr lang="en-US" sz="2800" dirty="0"/>
              <a:t>3.</a:t>
            </a:r>
            <a:r>
              <a:rPr lang="en-GB" sz="2800" dirty="0"/>
              <a:t>7</a:t>
            </a:r>
            <a:r>
              <a:rPr lang="en-US" sz="2800" dirty="0"/>
              <a:t> -</a:t>
            </a:r>
            <a:r>
              <a:rPr lang="en-GB" sz="2800" dirty="0"/>
              <a:t>  use appropriate subject-specific vocabulary and syntax  to talk about a  range of general and  curricular topics</a:t>
            </a:r>
            <a:r>
              <a:rPr lang="en-US" sz="2800" dirty="0"/>
              <a:t>; </a:t>
            </a:r>
            <a:endParaRPr lang="ru-RU" sz="2800" dirty="0"/>
          </a:p>
          <a:p>
            <a:r>
              <a:rPr lang="en-GB" sz="2800" dirty="0"/>
              <a:t>10.</a:t>
            </a:r>
            <a:r>
              <a:rPr lang="en-US" sz="2800" dirty="0"/>
              <a:t>4.</a:t>
            </a:r>
            <a:r>
              <a:rPr lang="en-GB" sz="2800" dirty="0"/>
              <a:t>2</a:t>
            </a:r>
            <a:r>
              <a:rPr lang="en-US" sz="2800" dirty="0"/>
              <a:t> -</a:t>
            </a:r>
            <a:r>
              <a:rPr lang="en-GB" sz="2800" dirty="0"/>
              <a:t> understand specific information  and detail in extended texts on a range of familiar general and curricular topics, and some unfamiliar topics</a:t>
            </a:r>
            <a:r>
              <a:rPr lang="en-US" sz="2800" dirty="0"/>
              <a:t>;</a:t>
            </a:r>
            <a:endParaRPr lang="ru-RU" sz="2800" dirty="0"/>
          </a:p>
          <a:p>
            <a:r>
              <a:rPr lang="en-US" sz="2800" dirty="0"/>
              <a:t>10.6.4 - use a wide variety of determiners and pre-determiner structures on a wide range of  familiar general and curricular topics; </a:t>
            </a:r>
            <a:endParaRPr lang="ru-RU" sz="28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103417" y="4946074"/>
            <a:ext cx="8035637" cy="15378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400" i="1" dirty="0">
                <a:solidFill>
                  <a:schemeClr val="tx1"/>
                </a:solidFill>
              </a:rPr>
              <a:t>Today you will be able to read for specific information and deduce meaning from context in extended texts; to practice using determines &amp; pre-determines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https://www.clipartmax.com/png/full/17-174256_transparent-owl-with-book-png-clipart-picture-transparent-background-books-clipar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217" y="5058583"/>
            <a:ext cx="1140403" cy="1285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694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rcRect l="2954" t="5102"/>
          <a:stretch>
            <a:fillRect/>
          </a:stretch>
        </p:blipFill>
        <p:spPr>
          <a:xfrm>
            <a:off x="2660368" y="1482436"/>
            <a:ext cx="7314905" cy="50388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7506" y="624110"/>
            <a:ext cx="8911687" cy="105229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Warm-up: What do you use below mobile apps for?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931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1401" y="624110"/>
            <a:ext cx="7923211" cy="713534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other apps do you know?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useful are they?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ьная выноска 3"/>
          <p:cNvSpPr/>
          <p:nvPr/>
        </p:nvSpPr>
        <p:spPr>
          <a:xfrm>
            <a:off x="5671307" y="2678794"/>
            <a:ext cx="1870363" cy="1309255"/>
          </a:xfrm>
          <a:prstGeom prst="wedgeEllipseCallout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monitor the weather</a:t>
            </a:r>
            <a:endParaRPr lang="ru-RU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Овальная выноска 15"/>
          <p:cNvSpPr/>
          <p:nvPr/>
        </p:nvSpPr>
        <p:spPr>
          <a:xfrm>
            <a:off x="4055122" y="1399682"/>
            <a:ext cx="1870363" cy="1309255"/>
          </a:xfrm>
          <a:prstGeom prst="wedgeEllipseCallout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upload pictures</a:t>
            </a:r>
            <a:endParaRPr lang="ru-RU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Овальная выноска 16"/>
          <p:cNvSpPr/>
          <p:nvPr/>
        </p:nvSpPr>
        <p:spPr>
          <a:xfrm>
            <a:off x="2185165" y="3840516"/>
            <a:ext cx="1870363" cy="1309255"/>
          </a:xfrm>
          <a:prstGeom prst="wedgeEllipseCallout">
            <a:avLst/>
          </a:prstGeom>
          <a:ln w="5715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chat online</a:t>
            </a:r>
            <a:endParaRPr lang="ru-RU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Овальная выноска 17"/>
          <p:cNvSpPr/>
          <p:nvPr/>
        </p:nvSpPr>
        <p:spPr>
          <a:xfrm>
            <a:off x="7615742" y="1563503"/>
            <a:ext cx="1870363" cy="1309255"/>
          </a:xfrm>
          <a:prstGeom prst="wedgeEllipseCallou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browse maps</a:t>
            </a:r>
            <a:endParaRPr lang="ru-RU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Овальная выноска 18"/>
          <p:cNvSpPr/>
          <p:nvPr/>
        </p:nvSpPr>
        <p:spPr>
          <a:xfrm>
            <a:off x="7048768" y="4633731"/>
            <a:ext cx="1870363" cy="1309255"/>
          </a:xfrm>
          <a:prstGeom prst="wedgeEllipseCallou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get breaking news</a:t>
            </a:r>
            <a:endParaRPr lang="ru-RU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Овальная выноска 19"/>
          <p:cNvSpPr/>
          <p:nvPr/>
        </p:nvSpPr>
        <p:spPr>
          <a:xfrm>
            <a:off x="9157855" y="3098617"/>
            <a:ext cx="1870363" cy="1309255"/>
          </a:xfrm>
          <a:prstGeom prst="wedgeEllipseCallou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 games</a:t>
            </a:r>
            <a:endParaRPr lang="ru-RU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Овальная выноска 20"/>
          <p:cNvSpPr/>
          <p:nvPr/>
        </p:nvSpPr>
        <p:spPr>
          <a:xfrm>
            <a:off x="1440873" y="2057400"/>
            <a:ext cx="1870363" cy="1309255"/>
          </a:xfrm>
          <a:prstGeom prst="wedgeEllipseCallout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get directions </a:t>
            </a:r>
            <a:endParaRPr lang="ru-RU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Овальная выноска 21"/>
          <p:cNvSpPr/>
          <p:nvPr/>
        </p:nvSpPr>
        <p:spPr>
          <a:xfrm>
            <a:off x="4055528" y="5149771"/>
            <a:ext cx="1870363" cy="1309255"/>
          </a:xfrm>
          <a:prstGeom prst="wedgeEllipseCallou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study for exams</a:t>
            </a:r>
            <a:endParaRPr lang="ru-RU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47824"/>
            <a:ext cx="2057401" cy="20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65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8945" y="624110"/>
            <a:ext cx="8165667" cy="6643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time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ction Grade 10 Module 3 App Att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0755" y="1371600"/>
            <a:ext cx="8330263" cy="4633332"/>
          </a:xfrm>
        </p:spPr>
      </p:pic>
      <p:pic>
        <p:nvPicPr>
          <p:cNvPr id="4" name="Объект 11"/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499" y="228525"/>
            <a:ext cx="1002600" cy="102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8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5055" y="624110"/>
            <a:ext cx="9509557" cy="470399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Reading: “App Attack”         SB ex.2 p.38-39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https://www.youtube.com/watch?v=iINqMhpr3W0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59528" y="1565564"/>
            <a:ext cx="9102435" cy="50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7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07" y="513274"/>
            <a:ext cx="8911687" cy="128089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 1. Read the text and for questions 1-5 choose the correct answer (A,B,C,D)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5506" y="1648691"/>
            <a:ext cx="9197293" cy="50174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36560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8657415"/>
              </p:ext>
            </p:extLst>
          </p:nvPr>
        </p:nvGraphicFramePr>
        <p:xfrm>
          <a:off x="1316181" y="2161309"/>
          <a:ext cx="9809018" cy="36853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04509">
                  <a:extLst>
                    <a:ext uri="{9D8B030D-6E8A-4147-A177-3AD203B41FA5}">
                      <a16:colId xmlns:a16="http://schemas.microsoft.com/office/drawing/2014/main" val="786239265"/>
                    </a:ext>
                  </a:extLst>
                </a:gridCol>
                <a:gridCol w="4904509">
                  <a:extLst>
                    <a:ext uri="{9D8B030D-6E8A-4147-A177-3AD203B41FA5}">
                      <a16:colId xmlns:a16="http://schemas.microsoft.com/office/drawing/2014/main" val="665373722"/>
                    </a:ext>
                  </a:extLst>
                </a:gridCol>
              </a:tblGrid>
              <a:tr h="55838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the ………………………..world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in ……………………….. time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562578"/>
                  </a:ext>
                </a:extLst>
              </a:tr>
              <a:tr h="1005084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……………………….. feed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………………………..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sb’s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attention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580488"/>
                  </a:ext>
                </a:extLst>
              </a:tr>
              <a:tr h="1005084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……………………….. news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……………………….. the touchscreen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171706"/>
                  </a:ext>
                </a:extLst>
              </a:tr>
              <a:tr h="55838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……………………….. learners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………………………..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sb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updated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843959"/>
                  </a:ext>
                </a:extLst>
              </a:tr>
              <a:tr h="55838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……………………….. skills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on the ………………………..</a:t>
                      </a:r>
                      <a:endParaRPr lang="ru-RU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365018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011034" y="651819"/>
            <a:ext cx="8911687" cy="128089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 2. Fill in the phrases with these words: 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real, grab, live, keep, basic, go, top, independent, living, breaking</a:t>
            </a: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441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27907" y="651819"/>
            <a:ext cx="8911687" cy="830617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 3. Match the words in bold to their meanings</a:t>
            </a:r>
            <a:endParaRPr lang="ru-RU" sz="2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6860366"/>
              </p:ext>
            </p:extLst>
          </p:nvPr>
        </p:nvGraphicFramePr>
        <p:xfrm>
          <a:off x="900545" y="1451093"/>
          <a:ext cx="6151417" cy="49263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151417">
                  <a:extLst>
                    <a:ext uri="{9D8B030D-6E8A-4147-A177-3AD203B41FA5}">
                      <a16:colId xmlns:a16="http://schemas.microsoft.com/office/drawing/2014/main" val="3123361141"/>
                    </a:ext>
                  </a:extLst>
                </a:gridCol>
              </a:tblGrid>
              <a:tr h="663575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studying something you have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already learnt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013604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complete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497540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do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879550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plants &amp; animals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482042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almost immediately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050476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watch in the Internet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129815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watching &amp; checking carefully</a:t>
                      </a:r>
                      <a:endParaRPr lang="ru-RU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357945"/>
                  </a:ext>
                </a:extLst>
              </a:tr>
            </a:tbl>
          </a:graphicData>
        </a:graphic>
      </p:graphicFrame>
      <p:sp>
        <p:nvSpPr>
          <p:cNvPr id="8" name="Стрелка влево 7"/>
          <p:cNvSpPr/>
          <p:nvPr/>
        </p:nvSpPr>
        <p:spPr>
          <a:xfrm>
            <a:off x="7276331" y="2060703"/>
            <a:ext cx="4095605" cy="767278"/>
          </a:xfrm>
          <a:prstGeom prst="lef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perform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лево 9"/>
          <p:cNvSpPr/>
          <p:nvPr/>
        </p:nvSpPr>
        <p:spPr>
          <a:xfrm>
            <a:off x="7276331" y="2845673"/>
            <a:ext cx="4095605" cy="767278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revising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трелка влево 10"/>
          <p:cNvSpPr/>
          <p:nvPr/>
        </p:nvSpPr>
        <p:spPr>
          <a:xfrm>
            <a:off x="7276331" y="3674138"/>
            <a:ext cx="4095605" cy="767278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d) within moments</a:t>
            </a:r>
            <a:endParaRPr lang="ru-RU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лево 11"/>
          <p:cNvSpPr/>
          <p:nvPr/>
        </p:nvSpPr>
        <p:spPr>
          <a:xfrm>
            <a:off x="7276331" y="4450322"/>
            <a:ext cx="4095605" cy="767278"/>
          </a:xfrm>
          <a:prstGeom prst="lef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e) flora and fauna</a:t>
            </a:r>
            <a:endParaRPr lang="ru-RU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лево 12"/>
          <p:cNvSpPr/>
          <p:nvPr/>
        </p:nvSpPr>
        <p:spPr>
          <a:xfrm>
            <a:off x="7276331" y="5217600"/>
            <a:ext cx="4095605" cy="767278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f) whole</a:t>
            </a:r>
            <a:endParaRPr lang="ru-RU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 влево 13"/>
          <p:cNvSpPr/>
          <p:nvPr/>
        </p:nvSpPr>
        <p:spPr>
          <a:xfrm>
            <a:off x="7276331" y="1321544"/>
            <a:ext cx="4095605" cy="76727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monitoring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лево 15"/>
          <p:cNvSpPr/>
          <p:nvPr/>
        </p:nvSpPr>
        <p:spPr>
          <a:xfrm>
            <a:off x="7276331" y="5993784"/>
            <a:ext cx="4095605" cy="767278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g) stream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164811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750</TotalTime>
  <Words>740</Words>
  <Application>Microsoft Office PowerPoint</Application>
  <PresentationFormat>Широкоэкранный</PresentationFormat>
  <Paragraphs>112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Легкий дым</vt:lpstr>
      <vt:lpstr>Module 3  Virtual Reality  Theme: Mobile Applications</vt:lpstr>
      <vt:lpstr>Learning objectives:</vt:lpstr>
      <vt:lpstr>Warm-up: What do you use below mobile apps for?</vt:lpstr>
      <vt:lpstr>What other apps do you know? How useful are they?</vt:lpstr>
      <vt:lpstr>Video time</vt:lpstr>
      <vt:lpstr>Reading: “App Attack”         SB ex.2 p.38-39 https://www.youtube.com/watch?v=iINqMhpr3W0    </vt:lpstr>
      <vt:lpstr>Task 1. Read the text and for questions 1-5 choose the correct answer (A,B,C,D)</vt:lpstr>
      <vt:lpstr>Task 2. Fill in the phrases with these words: real, grab, live, keep, basic, go, top, independent, living, breaking</vt:lpstr>
      <vt:lpstr>Task 3. Match the words in bold to their meanings</vt:lpstr>
      <vt:lpstr>Grammar Determines &amp; pre-determines </vt:lpstr>
      <vt:lpstr>Grammar Determines &amp; pre-determines </vt:lpstr>
      <vt:lpstr>Task 4. Let’s practice determiners &amp; pre-determiners</vt:lpstr>
      <vt:lpstr>Let’s check your answers.</vt:lpstr>
      <vt:lpstr>Reflection</vt:lpstr>
      <vt:lpstr>Thank you! The lesson is over.  Good-bye!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ggggggg</dc:title>
  <dc:creator>Пользователь Windows</dc:creator>
  <cp:lastModifiedBy>Salimzhanova Nurgul</cp:lastModifiedBy>
  <cp:revision>57</cp:revision>
  <dcterms:created xsi:type="dcterms:W3CDTF">2020-11-01T14:35:57Z</dcterms:created>
  <dcterms:modified xsi:type="dcterms:W3CDTF">2020-11-24T17:41:21Z</dcterms:modified>
</cp:coreProperties>
</file>