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FBB1BC-D47F-433C-8DB8-29F7E99C7D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man\Desktop\811443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9"/>
            <a:ext cx="264586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Arman\Desktop\210710_Tyur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2520280" cy="1944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2664296" cy="1872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Arman\Desktop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73016"/>
            <a:ext cx="194421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equipment_p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9700" cy="685800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216525" y="1412875"/>
            <a:ext cx="3927475" cy="4683125"/>
          </a:xfrm>
        </p:spPr>
        <p:txBody>
          <a:bodyPr/>
          <a:lstStyle/>
          <a:p>
            <a:r>
              <a:rPr lang="kk-KZ" sz="2400"/>
              <a:t>Оружие монгольских воинов: 1, 2 — стрелы; 3 — лук; 4 — кинжал; 5 — сабля; 6, 7 — шлемы; 8 — копье; 9 — кольчуга; 10–14 — наконечники стрел; 15 — наручье; 16 — колчан.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4000" b="1" dirty="0">
                <a:solidFill>
                  <a:srgbClr val="FF3300"/>
                </a:solidFill>
              </a:rPr>
              <a:t>Причины монгольских завоеваний.</a:t>
            </a:r>
            <a:endParaRPr lang="ru-RU" sz="4000" b="1" dirty="0">
              <a:solidFill>
                <a:srgbClr val="FF33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14800"/>
          </a:xfrm>
          <a:solidFill>
            <a:srgbClr val="FF3300"/>
          </a:solidFill>
        </p:spPr>
        <p:txBody>
          <a:bodyPr/>
          <a:lstStyle/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Необходимость расширения границ государства.</a:t>
            </a:r>
          </a:p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Необходимость расширения пастбищных угодий.</a:t>
            </a:r>
          </a:p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Завоеванные народы- новый источник дани.</a:t>
            </a:r>
          </a:p>
          <a:p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02625" cy="1120775"/>
          </a:xfrm>
        </p:spPr>
        <p:txBody>
          <a:bodyPr/>
          <a:lstStyle/>
          <a:p>
            <a:r>
              <a:rPr lang="ru-RU" sz="4000" b="1">
                <a:solidFill>
                  <a:srgbClr val="FF0000"/>
                </a:solidFill>
              </a:rPr>
              <a:t>Монгольские завоевания:</a:t>
            </a:r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 rot="829855">
            <a:off x="827088" y="1196975"/>
            <a:ext cx="360362" cy="5260975"/>
          </a:xfrm>
          <a:prstGeom prst="downArrow">
            <a:avLst>
              <a:gd name="adj1" fmla="val 50000"/>
              <a:gd name="adj2" fmla="val 364978"/>
            </a:avLst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 rot="421673">
            <a:off x="2627313" y="1196975"/>
            <a:ext cx="360362" cy="4960938"/>
          </a:xfrm>
          <a:prstGeom prst="downArrow">
            <a:avLst>
              <a:gd name="adj1" fmla="val 50000"/>
              <a:gd name="adj2" fmla="val 344164"/>
            </a:avLst>
          </a:prstGeom>
          <a:solidFill>
            <a:srgbClr val="FF33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643438" y="1268413"/>
            <a:ext cx="360362" cy="4751387"/>
          </a:xfrm>
          <a:prstGeom prst="downArrow">
            <a:avLst>
              <a:gd name="adj1" fmla="val 50000"/>
              <a:gd name="adj2" fmla="val 32962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-674149">
            <a:off x="7092950" y="1268413"/>
            <a:ext cx="360363" cy="4537075"/>
          </a:xfrm>
          <a:prstGeom prst="downArrow">
            <a:avLst>
              <a:gd name="adj1" fmla="val 50000"/>
              <a:gd name="adj2" fmla="val 314757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 rot="38754342">
            <a:off x="-390525" y="2990851"/>
            <a:ext cx="2370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Сибирские народы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 rot="-4737007">
            <a:off x="2008982" y="2896394"/>
            <a:ext cx="91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Китай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759200" y="30892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 rot="16200000">
            <a:off x="2798763" y="3114675"/>
            <a:ext cx="3049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k-KZ">
                <a:solidFill>
                  <a:srgbClr val="000000"/>
                </a:solidFill>
              </a:rPr>
              <a:t>Средняя Азия  Казахстан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 rot="-49312965">
            <a:off x="5549106" y="2883695"/>
            <a:ext cx="2301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>
                <a:solidFill>
                  <a:srgbClr val="000000"/>
                </a:solidFill>
              </a:rPr>
              <a:t>Восточная Европа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4" grpId="0" animBg="1"/>
      <p:bldP spid="22535" grpId="0" animBg="1"/>
      <p:bldP spid="22536" grpId="0" animBg="1"/>
      <p:bldP spid="22537" grpId="0" animBg="1"/>
      <p:bldP spid="22540" grpId="0"/>
      <p:bldP spid="22542" grpId="0"/>
      <p:bldP spid="22544" grpId="0"/>
      <p:bldP spid="225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Территория монгольского завоевания</a:t>
            </a:r>
            <a:endParaRPr lang="ru-RU" sz="4000" b="1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84963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291512" cy="1384300"/>
          </a:xfrm>
          <a:solidFill>
            <a:schemeClr val="folHlink"/>
          </a:solidFill>
        </p:spPr>
        <p:txBody>
          <a:bodyPr/>
          <a:lstStyle/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события: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1219-1224г.-Казахстан вошел в состав Монгольской империи.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1211-1215гг.- Чингис хан покорил Китай.</a:t>
            </a:r>
          </a:p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1218 г.- “Отрарская катастрофа”</a:t>
            </a:r>
          </a:p>
          <a:p>
            <a:r>
              <a:rPr lang="kk-KZ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1219-1221г.- завоевание монголами Средней Азии.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384300"/>
          </a:xfrm>
        </p:spPr>
        <p:txBody>
          <a:bodyPr/>
          <a:lstStyle/>
          <a:p>
            <a:r>
              <a:rPr lang="kk-KZ" b="1" dirty="0">
                <a:solidFill>
                  <a:srgbClr val="660033"/>
                </a:solidFill>
              </a:rPr>
              <a:t>Монгольские улусы.</a:t>
            </a:r>
            <a:endParaRPr lang="ru-RU" b="1" dirty="0">
              <a:solidFill>
                <a:srgbClr val="660033"/>
              </a:solidFill>
            </a:endParaRPr>
          </a:p>
        </p:txBody>
      </p:sp>
      <p:graphicFrame>
        <p:nvGraphicFramePr>
          <p:cNvPr id="29793" name="Group 97"/>
          <p:cNvGraphicFramePr>
            <a:graphicFrameLocks noGrp="1"/>
          </p:cNvGraphicFramePr>
          <p:nvPr>
            <p:ph idx="1"/>
          </p:nvPr>
        </p:nvGraphicFramePr>
        <p:xfrm>
          <a:off x="468313" y="1466850"/>
          <a:ext cx="8229600" cy="5394325"/>
        </p:xfrm>
        <a:graphic>
          <a:graphicData uri="http://schemas.openxmlformats.org/drawingml/2006/table">
            <a:tbl>
              <a:tblPr/>
              <a:tblGrid>
                <a:gridCol w="863600"/>
                <a:gridCol w="1727200"/>
                <a:gridCol w="4249737"/>
                <a:gridCol w="1389063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Сыновья Чингисхана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Выделенная территория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Количество выделенных воинов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Джучи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От Иртыша до Волги, Восточный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Дешт-и-Кыпчак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, Северное Семиречье.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Чагатай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Юг и Восток Казахстана, Восток Туркестана,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Маверанахр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Угедей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Северо-Восток Семиречья, Запад Монголии, Верхний Иртыш и Тарбагатай.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Тулуй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Собственно Монгольские земли.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101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60350"/>
            <a:ext cx="8229600" cy="1384300"/>
          </a:xfrm>
          <a:ln>
            <a:solidFill>
              <a:srgbClr val="CCFF99"/>
            </a:solidFill>
          </a:ln>
        </p:spPr>
        <p:txBody>
          <a:bodyPr/>
          <a:lstStyle/>
          <a:p>
            <a:r>
              <a:rPr lang="ru-RU" b="1" dirty="0">
                <a:solidFill>
                  <a:srgbClr val="000066"/>
                </a:solidFill>
              </a:rPr>
              <a:t>Этнические изменения.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0688"/>
            <a:ext cx="82296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r>
              <a:rPr lang="ru-RU" b="1" dirty="0"/>
              <a:t>Золотая Орда (с.13-с.15 вв.)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1357192">
            <a:off x="2051050" y="2492375"/>
            <a:ext cx="360363" cy="1584325"/>
          </a:xfrm>
          <a:prstGeom prst="downArrow">
            <a:avLst>
              <a:gd name="adj1" fmla="val 10991"/>
              <a:gd name="adj2" fmla="val 11304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rot="1357192">
            <a:off x="2051050" y="2492375"/>
            <a:ext cx="360363" cy="1584325"/>
          </a:xfrm>
          <a:prstGeom prst="downArrow">
            <a:avLst>
              <a:gd name="adj1" fmla="val 10991"/>
              <a:gd name="adj2" fmla="val 11304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3419475" y="2492375"/>
            <a:ext cx="504825" cy="1657350"/>
          </a:xfrm>
          <a:prstGeom prst="downArrow">
            <a:avLst>
              <a:gd name="adj1" fmla="val 10991"/>
              <a:gd name="adj2" fmla="val 84416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932363" y="2565400"/>
            <a:ext cx="360362" cy="1584325"/>
          </a:xfrm>
          <a:prstGeom prst="downArrow">
            <a:avLst>
              <a:gd name="adj1" fmla="val 10991"/>
              <a:gd name="adj2" fmla="val 113047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rot="-770209">
            <a:off x="6443663" y="2492375"/>
            <a:ext cx="360362" cy="1584325"/>
          </a:xfrm>
          <a:prstGeom prst="downArrow">
            <a:avLst>
              <a:gd name="adj1" fmla="val 10991"/>
              <a:gd name="adj2" fmla="val 113047"/>
            </a:avLst>
          </a:pr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1042988" y="4076700"/>
            <a:ext cx="1116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err="1"/>
              <a:t>Ак</a:t>
            </a:r>
            <a:r>
              <a:rPr lang="ru-RU" dirty="0"/>
              <a:t> Орда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2916238" y="4292600"/>
            <a:ext cx="1423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Ханство </a:t>
            </a:r>
          </a:p>
          <a:p>
            <a:r>
              <a:rPr lang="ru-RU"/>
              <a:t>Абулхаира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4427538" y="4292600"/>
            <a:ext cx="193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Могулистан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6443663" y="4221163"/>
            <a:ext cx="2668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Ногайская орда</a:t>
            </a:r>
          </a:p>
        </p:txBody>
      </p:sp>
      <p:sp>
        <p:nvSpPr>
          <p:cNvPr id="31762" name="AutoShape 18"/>
          <p:cNvSpPr>
            <a:spLocks/>
          </p:cNvSpPr>
          <p:nvPr/>
        </p:nvSpPr>
        <p:spPr bwMode="auto">
          <a:xfrm rot="5353151" flipH="1">
            <a:off x="3597275" y="954088"/>
            <a:ext cx="2076450" cy="7912100"/>
          </a:xfrm>
          <a:prstGeom prst="leftBrace">
            <a:avLst>
              <a:gd name="adj1" fmla="val 31753"/>
              <a:gd name="adj2" fmla="val 5013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1258888" y="5589588"/>
            <a:ext cx="695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sz="2400" dirty="0"/>
              <a:t>Казахи, узбеки, </a:t>
            </a:r>
            <a:r>
              <a:rPr lang="ru-RU" sz="2400" dirty="0" err="1"/>
              <a:t>ногаи</a:t>
            </a:r>
            <a:r>
              <a:rPr lang="ru-RU" sz="2400" dirty="0"/>
              <a:t>, </a:t>
            </a:r>
            <a:r>
              <a:rPr lang="ru-RU" sz="2400" dirty="0" err="1"/>
              <a:t>узбек-казахи</a:t>
            </a:r>
            <a:r>
              <a:rPr lang="ru-RU" sz="2400" dirty="0"/>
              <a:t>, моголы.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766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1.   Оцените утверждение. Основатель первой монгольской империи Чингисхан: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А) верно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Б) неверно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2.   Найдите лишнее. Основным законом государства являлась "Яса", она включала в себя: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А) слова – назидания Чингисхана                      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Б) перепись всех земель Монгольской империи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В) общие законы по военным и гражданским делам, различные правила, установления по наказанию нарушителей этих законов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3.  Приведите в соответствие: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1) Земли западной Монголии, Алтая,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Тарбагатая, верхнее течение реки Иртыш                           А) Улус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Джучи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2) земли Монголии                                                                      Б) Улус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Чагатая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3) восточная часть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Дешт-и-Кипчакской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степи, Приаралье, нижнее течение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Сырдарьи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восточная часть 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Жетысу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весь Центральный, Северный и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Западный Казахстан                                                                В) Улус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Угедея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4) юг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– восток Казахстана, Средняя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Азия                                                                                           Г) Улус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Тулуя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4.   Назовите понятие, которое соответствует данному определению. Высший орган управления у степных народов, учредительное собрание из представителей правящей знати,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биев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батыров, на котором решались важнейшие вопросы жизни государства: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А)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канкаш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Б) курултай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иннджу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5.    Назовите принцип, который объединяет эти слова.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Чагатай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Угедей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А) эти слова никак не связаны</a:t>
            </a: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Б)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Чагатай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Угедей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со своими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воисками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осадили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Отрар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В)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Чагатай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Угедей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прибыли в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Отрар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 торговым караваном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– а</a:t>
            </a:r>
          </a:p>
          <a:p>
            <a:pPr>
              <a:buNone/>
            </a:pPr>
            <a:r>
              <a:rPr lang="ru-RU" dirty="0" smtClean="0"/>
              <a:t>2 – б</a:t>
            </a:r>
          </a:p>
          <a:p>
            <a:pPr>
              <a:buNone/>
            </a:pPr>
            <a:r>
              <a:rPr lang="ru-RU" dirty="0" smtClean="0"/>
              <a:t>3 – 1в, 2г, 3а, 4б</a:t>
            </a:r>
          </a:p>
          <a:p>
            <a:pPr>
              <a:buNone/>
            </a:pPr>
            <a:r>
              <a:rPr lang="ru-RU" dirty="0" smtClean="0"/>
              <a:t>4 – б</a:t>
            </a:r>
          </a:p>
          <a:p>
            <a:pPr>
              <a:buNone/>
            </a:pPr>
            <a:r>
              <a:rPr lang="ru-RU" dirty="0" smtClean="0"/>
              <a:t>5 - б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man\Desktop\Test_derev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3"/>
            <a:ext cx="5616624" cy="59229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Монгольское нашествие на Казахстан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 урока:</a:t>
            </a:r>
          </a:p>
          <a:p>
            <a:pPr>
              <a:buNone/>
            </a:pPr>
            <a:r>
              <a:rPr lang="ru-RU" dirty="0" smtClean="0"/>
              <a:t>1. Организация монгольской армии.</a:t>
            </a:r>
          </a:p>
          <a:p>
            <a:pPr marL="514350" indent="-514350">
              <a:buNone/>
            </a:pPr>
            <a:r>
              <a:rPr lang="ru-RU" dirty="0" smtClean="0"/>
              <a:t>2. Монгольское нашествие</a:t>
            </a:r>
          </a:p>
          <a:p>
            <a:pPr marL="514350" indent="-514350">
              <a:buNone/>
            </a:pPr>
            <a:r>
              <a:rPr lang="ru-RU" dirty="0" smtClean="0"/>
              <a:t>3. Этнические изменения</a:t>
            </a:r>
          </a:p>
          <a:p>
            <a:pPr marL="514350" indent="-514350">
              <a:buNone/>
            </a:pPr>
            <a:r>
              <a:rPr lang="ru-RU" dirty="0" smtClean="0"/>
              <a:t>4. Этническое развитие в </a:t>
            </a:r>
            <a:r>
              <a:rPr lang="en-US" dirty="0" smtClean="0"/>
              <a:t>XIV-XV</a:t>
            </a:r>
            <a:r>
              <a:rPr lang="ru-RU" dirty="0" smtClean="0"/>
              <a:t> вв.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20689"/>
            <a:ext cx="8229600" cy="64807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Д/ </a:t>
            </a:r>
            <a:r>
              <a:rPr lang="ru-RU" dirty="0" err="1" smtClean="0"/>
              <a:t>з</a:t>
            </a:r>
            <a:r>
              <a:rPr lang="ru-RU" dirty="0" smtClean="0"/>
              <a:t>. п. 27</a:t>
            </a:r>
            <a:endParaRPr lang="ru-RU" dirty="0"/>
          </a:p>
        </p:txBody>
      </p:sp>
      <p:sp>
        <p:nvSpPr>
          <p:cNvPr id="2050" name="AutoShape 2" descr="data:image/jpeg;base64,/9j/4AAQSkZJRgABAQAAAQABAAD/2wCEAAkGBxQSEhQUEhQVFhUXFBQWFxYXFxgXFxUUFBUWFxQYGBUaHCggGBolHBQUITEhJSkrLi4uFx8zODMsNygtLisBCgoKDg0OGhAQGy8mHyQsLCwsLCwsLCwsLCwsLCwsLCwsLCwsLC4sLCwsLCwsLCwsLCwsLCwsLCwsLCwsLCwsLP/AABEIAMIBAwMBIgACEQEDEQH/xAAcAAAABwEBAAAAAAAAAAAAAAAAAgMEBQYHAQj/xABGEAACAAMFBAcGBAMGBQUBAAABAgADEQQSITFRBQZBYRMicYGRobEHFDJCUvBicsHRI7LhFVOCkqLxJDNDwtIXNHOj4hb/xAAaAQADAQEBAQAAAAAAAAAAAAABAgMABAUG/8QAMREAAgEDAgQEBAYDAQAAAAAAAAECAxESITEEE0FRIjJxgRQzYaFSkbHB0fBCYuEj/9oADAMBAAIRAxEAPwAsvcWUDjNmHE8RDgbkyv7yZ4iLcqisLqojzMmz1srFKbcZOE5x2iGNr3FnDFJityxBjSFQQoJIjA5jRitt2HOlH+IrDnjTxhobM2p8TG6zLGGFDiNDiIrm1t1ENTLF06fKf2gSc1sOqie5ly2Y6nxgdAdT4mLPaNmFSVKkGEf7MJ0iXOZVWIRLKxNKn1iybK3LeYAZjFF0+Y93CJPZOz0ki8cW55D+sWbZ15l63jr3Q8W3uJKVtiPsO6tlT5Wc6sSfKJiVsaTTCQvhD+zygMhDtIqkc0pshX3ZkNnJTurDOfuRZm+Rl7GP7xbFg12GxQnNaM8tXs9ln4XcecQls9n81fgmBu2ojXrkFaTyjYDquzDLTujaV+ViNQaxFztkzVzDjtqI9AvZRpDSfsxWzHiKwrUl1KKuupgTWJhr4mEmsj6nxMbda92pTfIvpETaNzpfAMOzGBlNDqcWZKbO+p8YTaQ2p840e27oMuKdYacYg7RsoqaEEGF5zW6GtFlR6NtT4mE3ltqfExaG2fygh2WdIK4hGdOJV7h1PiYKZZ4k+JiyTdnagQ2m2AcAYdV0xHRiV90PBj4mEutqfExNvYzpDd7LFVVROXD9iKJOp8TBSTqfExINZoTayQ6miLoSQxNdT4mCG9qfEw9MiOdCYbITlMZgtqfEwId9DAjZg5bPRIXGF0WOXYVQRwnUwyiFlEcRYWCwyEbAog12DKIOohrCtkTtTZCzRhgeEVf+z2QkMMRUxf7sMtq2ETEYcSpWozAYUrzpnE5009SkKltGU2w22VMLguimULzqzAEcMAc4slncACmXCMO3x2HOSbScv8RVAL1J6UD4ZqnmKCgypFr9nm+d8rZbW3XGEqYcn/C34vWNi8br3Hl5rP2NUlNDpDEZKcjOH0t4aMiUkPFhVTDdGhdIqiLQcR2kcEHEUQgW7BSsKwI1jXG7SoTaRDukFZYVxCpDB7NDK17OV/iUH1iYZTBO6EcUUU2Uq1bsYko3cf3iItGySpowIjSnlAw2nWQEUIBERlQT2LRrPqZnM2XXIiGk7ZZHCNAtewVOK9XlwiAtmzXQ4rngGzEc0qcol4zUipvYYQew8os/uRpxMN5ljwyx7YRSaKFWmWHCoENfdM4t52euNPCG07Z3KnnFFVZroqhsuohJ7IOyLLMsA45w3m2GgwEUVYDK57qeUCJr3M84EU5ouJsIMHQwmcz/AEhRPv7AjEBdD9/ZhZTCCff3WFV+/usMhGLKYVUwip+/swqsOhGKiO3YIDBxBEZXt7NiS58qk0UUYiYB1pLfUPw6iMR3s3beSzXhR16xK1CsvyzEP0nyNRHpEiuBipWzdyWLSTO60mbJ6BK5Sj9HIMMjqOYiUrweUS8JqUcZFU9nW9bWiX0M1Zsx5aVM1ULAKMOuRl2xfrO+mIzB1HCMd3n2LP2Yw6B5iSmUqHRipIOasRnUCLX7Nd8FmqLNPIE0fAx+cc/xQv8AtHYdp2NFltrDhX+/vOI+9Qw4R/v9opGRGUR6pg4MNkf74Qqrff8ASKpkmhasdhMGDV+84e4lg8CkcrAggBSCslYNWBGCIskE4w4ghXthWgpiJWEZkoHMQ4y/2/aCgjWEsOmRFo2ShyF08svCIm1bKZeFRqItjJCTJEpUostGo0UeZZ+yEHs3Ixc7RYUbMUOoiLteyyMVxHLPwiEqLWxaNRMqcyzNxFYSNk+xE1MzyPhDd5TH5fExDYrcifdeZgQ9cEE4r4iOQLoJca93eB6Qov3mYT8fIQcHs/zH0jsOYWUfdBCyn7qIQTu/ymFl7/AQ6EYqrc/MftCgP3hCSk8/KFF7/KGQjFV+/sGDiE1HLyEHH3mIZCsUEEtEhZisjiqsKEaiDL9/Ygwg2uKUm0WH4rDauurKegmH50Hyk8JqeYx1jIt5diTbBPoa0reluMKiuB5ER6F21stLTKKMSpqGR1+KXMX4XU6jzFRFStliFtlTLLawBaZVKkfN9E6XxuNQ+YiFnTd+h1QnkhnuDvgLUokzyBOAwOXSKNOesXQGnZ94R5z2pYp9in3WJVkaqsPEFTpGw7ib3rbZYSZRZ6jEZBx9QguNtVsaSuXFG++AhVX++JhoDTs4c+2Flb+phkyTQ6Df7QoG/wBhDVW7h5mFA3dy4xRMm0OA32IN96w3WcMq0pprp28oHSEDEZ8v6+p7oZMRoc/ekCkIA0xXEaff7QpLnA9vEcRDXBYPSOEQaOQQBSsJGXz8aQvHCIDQyY3ukaRyFyIKRCtDXG7LCRSHRghWEsMmR1rsazBRh3g0I7xEPatiXaMtXYDWjU9D3xZWWEmWElTjLcrGbRUTY5hxoo5MhqO2kCLZdgRLkLuU5zIu7jkO/GFkB18BCdcTCiwwBVRzPjCqqPsmEVMKqYKFYoFGghRVGg8ITUwoph0IxUKNIOBCamDqYIrDMac+6vpBlca/fYY5EfZJ7MZkqYRfU3lOGKHFTQADDI92sOhGSkQ28eyGmhZskhbRKqZbHAMD8Up/wN5Gh4Q+s7VwJNR+3+8OC5HOM1dGTad0Z7tvZ0ralmvhSk5CylWHXlTFPWlt3jXQxlkuVNss8Zo6NgdKEeI15Axt28tiaTMNus6ljQC0yl/60pcBMA/vEHiBTgIre9Wy5VplrPlEMCt6q0N5KE+NCwjlcnTdnszsptSWhO7qbwi1yxewmgANzFMx60icU07OHOMX3S3hkpNpOPRAh6TDWiPQkMygVOOY5xp26u2xa5HSXlYh2S8taErSpoTUZ154RrSjuhZJX0LAHp2+QgFzewI5/wBeXIQwaZU3RmDUnn+p9IdyMBFUybiLy8Qc73GvDlhkOyDrOpg3+2ePZ5wiV4jMZft2QEm1wbBte7Fl0GeJhrk2hwVK4rj5n/8AXjHGmqReJu0OdcK11yJw7Ya2eYxr0fw/WRh2qM3POtNK5Q7kyQpriW+o4nu4AchSHQjQeXOYjBSeZ6o8xePhB7rHNgPyj9TX0jt+K7tbfiyyKi/0jDhLxHe5w8Kw2SRowcnoixdCOJY/4j+lI50C6fr6xlW1faq+PRhJf/2N4nDyirW72hWl61mTT/iuDwWghc77IsuHfVpG+tJUZqB2gQi8yWM2Qf4gP1jzbP3omNiSp7SWMNzvE+o7lgeN9A8qC/yPS4nyzk69zj9470YOTHuNY8yneF9f9Ijq7xzBx/0iNafY2FP8R6YuMPm8RCRV9VPiI892bfa0J8M1x3uPQxJyPaVal/6pPaAf5lhbS7Bxj0kjb+toPGBGNr7UrT9Sf5U/8Y7G17Bw+qNPLUzgotafUDyXreS1hMWdK/CDzOJ8TjDhTERzq2jRHPcF/mIhVZj8EA/M/wCymChoQn7XkS/jnS17XUfrBugWHq9J+AdzN+ohRVf617kP6vFdn782FM7Qp/KGb0EM5ntLsIyaY3ZLP60h0Lgy4rLf6/8ASIUVH+sd6fsRFDb2q2QZS557kH/dAX2s2b+5n/6P/KGuxeXI0ACZ9SH/AAkf90co1alEJ1DGvmv6xSJXtWsZzSeP8Kn0aHkj2m2Bs3mL+aW36Vg3FdKXYs05yGDBHGuFeGfVPdjDpZocVUgniK48wdIhbHvpYZmC2qVXRiUP+oCJmU8uaKqVcaghvMZQyaJuMludVqH0MUy22cbNtHSHCxTmaoAJFmtDfyy2x7GPMRcWs2HVYjt61D25+cEnywyNLnKGRgVYEXlZThQ/1gTgpIMJOLMl9oG4iWqX79szrHHpJS5TLpN5pajHpAc140wxzrfsp3j93tPRNgk6i45LOWolsRq1Sh53Ysu2plq2DaA0msyxTWwDE9VjjcY1+IDJ8CRnU1iH3+slitEtdpWZjKfpEFokjqsSzAB1IwVsD1hgc8Dnovw4S9hpR1zia9Nk9GQRieB5nMcqmtW0hSRPvDn5HmOWkVfdDekW2QpdGW9eQVNb903T1gBjr35RJz3Mo1HGpBxpx+OgwVVyHEmIWadiyV1clpk651q9XiDzOeteAUZkwZJd81cUU/JrTIzNT+HIca8GVnqxDvmPhX6eZ/EfKtNSXqzIdOwriPQ8QW8m98ixijG/N4S1IqNC5+QefKKpvl7QBLvSrKQXxDTcwpyITU/iyHCvDJrZbmckkkk4kk1Yk8ST6mHimxsEleRat5d+59pJDNROEtME7xXrdp8oqNo2gzcSeQhESyc/CFUlARRRijZyekdEIVY8vWDCzE5w4EFmT1XMgfekG76CYRXmYVbKIOLOsNm2koyBPl6wmdq6L5/0g4zBnSQ/EgfZMd6BdPWI07Ub6R5xz+1H0Xz/AHjYSNzqXYkzZ109YKbMv2TEd/aj6L5/vHRtRvpHiYOEjc6l2JD3VefjAhiNpn6fP+kCNjMHNpGi272mzKkS5KricWYk+ApEHa9+7a+U26NEVR5kVirzpovGmp9YJ0pOQiaoxXQzrsk7VtWdN/5kyY35mJHhDWvZDe6x+6R3oNT+sOopA5kmL9IBxgvvC6+scWzCDrZxG0Cs2E95Ghge9D6TCvQroIP0K6CNdBSn3EPex9J8oMLYND998LdEug8IHQroIF0Moz7hBbF1I7QYc2S2XDWW91tVa6fLGEDZ10grWNTA8I6dRF02T7QrdII/jdKv0zQG/wBXxDxi87E9q8h6C0y2lH6l/iJ3il4eBjERZmX4WPYco77wy/GuGq/tAx7AeL8ysemp0mzW+zsqsk6S4owU1FOFCMUYZjQxRJe5fQ3pZpMUfUoo6VwJGVdefdGabH2xMkP0lnmsjDippXky8RyMatuv7RJdpuyrXdlTclmjCWx0NT1CfA8olON9wwThrHVElJsitLEul0LS6FFLtNAMsK+MOLl5sa3VPH5nHHmB69giWeyg4gUIzH3whpPFISzQcrhL8Z9v1vj8VnkNQYrMmA58CinTUjs1h7v3vJ0KdDLNJjjFhmifoxxp38oyyY1YaEb6sfyq4SbMJ+8o4sukHC0hC0WoL26feUdC7IjJpayFiaQ1nW4DLE+XjDGdaC2eWkJgaRRQ7nPOu35RWZaWbjQaDCEaQe5qQPWO4cz5Q5B3e4nBgpOQMd6WmVBBGn8zBNYU6I9naY5cGo7sYRLmBiYwNBUlefpBTMGnnBQo4/tBgwGQHhX1jGAJvIRyDCcecCMYk5qi8e0+sAGCTpgDHHifWETaBwESsy9x0HgVhmZ5ghY6xsTZj/pAMyI4bSusMKR2kHFG5jHnva846bcNDDKkduxsUbmSHnv34YAt4+mGd2O0jYoPMl3Hoty6H774UW2JrTxiOpApAwQVWkiYSaDkQYPWISkKpaWHGvb+8K6fYoq/dD+bZgcV6raj9RDuXYpxkmcUBlqbrsuIUnK8OFfukMJNtBzwPl4xO7D2p7vMvUvS2oJqVwmJjh2ipI/rCSuisbPWLLduDv00srItDFlwWW5OKg5S2PEaHhlkcNE21aFSU02vVClieQFYw/buzElMryWv2eaC0p9KGjS30dSRnqIezd739zazTDWt0BicboIz7gR4c4nKN9h0l5iH2rbGnTHmNmxr+wHICnhDM4Qm1tTWI+2Wu9gMvWKxg9idWtFaoNabbXBPH9oZHmf1hMkmC0joSscEpOTuxXpBp4/tHGnGE4EGwtzt8wMY5WF5FlZ2AAxY0FTQY8zGdkZJsRpAi3bM9n9omH+KeiGFCRfqDpQ4YVzpFh/9M6FgFJFVKTGfBvqV1ABWvAisc8uKpJ2vcvHhqj3VvUzCsCsa3Z9y5MtkLpKS8hvSWN97+AN0luspwPAivAnC6bu2GSFNySqhTQMqABsMaEDGhwwiUuNjeyRT4R2u2YHZN37VNpcs801yNwgeJwi0bJ9l1rmCs0rK0XB28AaecbiFAjpETlxVR7aDRoQX1Muk+yiRdF+fOvcaIAK8gQaDvgRqFYES5tX8RTCHY8uzR1m7T6xwCDzfiPafWCx6hxApApAgRjHRHY5ArGMdgQUtBTNGsY1xSOwgZ4gptHKNYGSHMCsNDNaOVJzMHEGQ7LCCmaNYQCDmfKO1A4DvJPpGsbIOZ45wvZrVTCuHPMf0hoZnZ4QWW1DURmkZTaZYrBbyFYTAegbFhWhv0ory64dIBXPMVBwyJvDKVLrSkvSj8Mytb1caNj1W5eFRjEJMauZPZkPCJ7duz2pgTIlCZKPVcTadGQccbxGAzqMuUTklHxNlVJz8JAG0E6eEELHjF/n+z8dKqGcslmAYysJhUEkVRgRfGBzFe2hMTkn2WhXWgV5dxrxmObzMaUuBBQHA0qeOIicuKpoK4eb3MkCwpKs7N8ILY0qFJxOQwjW5Ps8kyb7zWM1WVlEoSWJBJwxW8QwpiwAFTEjufuolnlzDKMwmZ8k+WFMsitytPiGYJGvikuMja6HjwrvqzEGFO3TKkcBOkXDfHdm1pOmz5kmqOxe9LJmKoOvzAU4kCKtdjpjNSV0RdNp2JzdO2WWW496l8SQ9AwGGFR499I0O3bn2K3sk2VOusSuEsqVdVYVouFGu41GuUZAsWj2e7UkWa1X57MilWCkE3A5FOuo5VpoY5q9J3dSDdzopz0UJJWNj2b0UlTLW+FljrPNLALTDF5nClcAIZ7zzZc2UsgrNcTiAjyQR0bVBDGaBRKkDMY10ygLTKnm2WebZnadZJ9VmKyh0VKAuR+EihBORqMsIG2rZcnJYpBnWZviWZLAuteW9MXrkABQDiDQacI4FDXR/X09fQ6b3F5LdDKaSZotEyTMCO7S2DyZLnq3yoqTliTShrFs2PawVVBTBcCtLpA0xiu2GxtIVnmzOmmylALS0PSmW2KhiKk1pS71hhXkENnW1bV/HsxMujsjowKsJi5VphUimBHzZgwr3yH0tiXiZMxAzJ7chmToMRHIgrLtG+6Sy/WDFm4EovHxHHWJktFCTVhS9AhKkCNc1jzNOPWbtPrCZmDWEZ3xN2n1glI9mx5mQuZwgpn8oSpAjWQLsOZpgpc6wIFYJjkduwKwaXLLYKCTyBMYAWkdh0my5xFRKfh8pqa6DM90SVg3Stc3KSyjV+r64+UI6kVuyipzeyIOvKO1i+2D2YTmoZk1V5KCxHeaRZ9ney+zr8d+YfxNQeCgRGXFU1tqUXDz66GN0iR2fsG0TzSVJmNzukD/MaCN42XutZ5GMuSin6gMfE4xNKLoiL4t9EUXDpbswmb7O7Yq3rqE/SGq3pTziBm7PeSwE6Wwx+FgVr3/tHpQEaeUNdpbIlT1uzUVl5j00PZCrip9RnRh0Mi2JvbY7Oou7PliZe+O8XoOJrMqa8soutj29Z5qTHqsxwt4S2cSy9RioBOZz0FOQEVXeLceVZzNZXmXUF41APVKliBgBUUwxit2/du0S1E2WhmySah5YLYYEEgZVqIEoUqr0dvUopTprVafQ0jYW1ZG1i6zJC3rPQy6sSVV1IIEzC9W6MD4cYsthRkwklgFpelTalDhms1hVfMecY1YN57ZZk6OW10EZOpBGONMq1pmYsll9oLzJSpMcSplCvSBBMl8mZCQwNTmpPYYnU4eafh2/MaNWLVjT7HaL9aKVbDqVGNMLysDRhhw7xFL2y+1haa2ZJbyxS6yBVvIfla85oQa5aeDD/wDsbNYZUuQWe0sqiZ0qkfGRwYEFNBxpmMcbSm8soLINpPRPNvOjMLqYmgE5rtEJzvcfAQig46237/sFy+pOWSezS1M1QsynWVGDXSR9WQPYYz/ezcOXOcvJPRzCWvBUrLJzqyrUoxBBqtQdBC2+O/E2yHo0s7K5GEx6dGcPiVwxv8MOqRGcz957Y7FjaZgJ4A0AxrQDgIpRo1fMnYSVSGz1JV/Z5ayT0ZlTKUycqcaHFWUFcDXGLxuTuYtlW/NVJk88fiWXQ4BRQitBW9qaduUTNrWhn6Qz5nSUpfvENQcKjhiYn9je0C1SW/i0nIaV+VsDwIw8otVp1pRtdfoJGVNO9mabvbtqz2aSRaC5LrS6pKsynOhGmvCvCGm7FvkTkXoLQ7p/czrjsD+ZherXtywhtZ947Bb0uTejatSJc2gYMaZGgunMdWtdYfWDZ8mwymaySDMqflaX0hvEFf4jkGgvccgD2nhaSji07/Y6k3v0J40zIGOBwGOHZU46RTNozbWZ02Ra5LtZpjUlzJBC3QTQl2WhpQit7TiInto7YEmXfKvMqQt2SpmFK0vX2WtaEnwiG2vtdZcl53SVM6WpkI9Fuk1ulQKEUvGtRpjwjU0+2+xmK7B2lL96ndYsQqJliqjKgpiC17LThSLdgRUEH74Rkm6tmn16YLJnhmoat15alqXq0+HGt2orTIxcZu1jJtHRKHpdDVINwipBo3A1zrWGmsZNIyWSuWi6YERB3hAwuHuIpAgZGwZ55nfE3afWCRLLsKc7GiEdY59sSdj3NdviYDzj15VoR3Z5kaFSWyKtSOqI0OxbkS+NW8on7Fu3Ll/CgHr4mOeXHQW2paPBy6syeRs2a/wy2PdErZN05ztdNFpS9XG6CKg0GuPhGu2ewKoqSPGmUOJdilMQwoSMiDjQ40qD2RB8bN7ItHhKa31M/sPs8Q0Lu7dmA8YsVg3JkyxgG/zsPMGLXIkhRh51PmTClTEHVqS3kWjCMfKhjYtiS5eIRQaUrTHvOcSciSo4ff6wS9Bq+MKF3Y4AplALwgrGFQcM4IrQf3mFFm1hvd1pHLoHGDcFhzVdaU5wlMtiKCb1acFxNOyK1vBb5oLLLoVVRUcSbrMa1XkKZ9kVnYU602icomS2lyBVukdZi31B+FVJoDeFKjGnONq02Ngla/UtqF2n32FB1mY0FALvVVRW8SQB3g4RBbr7YtFotDfwGlylLKoCmWCLxAqMlcDO7ifRKfb7Sm1FUpOFnIKBiKjFQS9/KlQDnUUi2rOfpGRqmWQtHFaAgAMCb1cDyhH4VrZ3Q++3Qjtsbj2ee99ulvUpUTWP5a3g2HeIpm8fs4IXpbIWYBatLJDNWuN0ilfWNGnbVVVLsxADhCPlxa7SpHVJPPvxiN3r2pMs9nM2Ugm3WUMpoQJZBvHjShpiRhiMoalVqJpRf8CTpxaeSMXtVimp8aOtMDeUrQ9pHOH9o3qntJaQzhpbIq3Sq3QAaqVw6pHCmUXndredrbNuT5BMtgyk1aYmNDT4aClK41x0iT3g9n9lnByo6N2JN9a0DGlOoOqFrmM8SeGPW+ISlarH9yHKdrwZmOz9vuidFMAnSCRVHAJFOKMcVOgr4QvbNhJMDTLC/SoMTLPVmoPyn4x2Y9sV+32N5Ex5UwFXRirDQj1gkm0MjBlYhgagjAg8jHXh1izm5nSQsRTA1ByocwRmOUcJiTtu3xaAvTyULqKGahKMwH1AYE86Q2DSSThMAoaUZWNedVFRGV+qD4XsxpQHOL1unvXI6H3W1KzGpCvibwOQYg3hTChGXCKa4kgDGZXiDdA5Ub+kENqGSgKPE97cYWpTVRWY0J4O6LlNme7zZjWae7ySMA71lo2F5Szf80ggUu45VyiDtVqmz5hejTiKMxxN0VxwpgBDjZGwrRbXUteWXgL5FBcUZIMAcBwizbAlWKRMaXKnOs0NRmLAV0opBXPsMc0pxhe2r6/9Z0xTnbov7sOpjJJQS1kF5c9RfmohRK1uhmujqnAEEUGsLbvbMtMhujmTVm2fEgnF1Py55aYGLDI/MWOGNcTwxCkAd8RW9FltUyUPdZgSYGxxuhhoGNceUcMZX8Pfe50PTUYhw2IvZnAE0BBoRlwyjsQyBmFZ+z78352DhQzcTQOBjAh3Bd/uv5Nn9P1/gsq7PFTXWHcqygGOnM9sGvRIwsFAg4MIpOECVakJoGFe2CA6tlDFxNoykgqDkMKXacRme+GdpsAkzJbyf4YZrrquCMCMyuQNaCtOMP5zLTrGmkckSycTkKXa5ita1HDh4QLhJANWOqYbgkR2/DCjkGDw2VoOIJhyFgUhlaLQJalmOA8SeAEMbbtm5wK4Ai8QCcesAOJA0zjXMotk3UQzt20lQUXrNUAKNTWlaZZGnPlUxW328Jt5b7UWt4pVRQ/CRexqCKUhNbdIvS5nTooDEkHjXgNBU1IyjO/YZQ7iwtc0WlQEmEX/AOI7IQEDKbtWNKmtAbppQCg1re91m2g9qIs3TNJZkKXTeQOt0sSclo4rjSHm9Ni2hNnA2NiZLKCFDhbtMDfBOIJ01izbP2cRZkl2nFxWpUlaVxIFDWlDDRkqdpqz02Fl47x1Qy2rLtbSgtntCLNVaTQ4opbVGUdUnvBrnhCGyLBa3kzJVrmKr4mTMlv1q51Jyug44itKw8sGxpcotceY1VoS0wtTGqi6QIi9h7M91LlrV7wXBShNAh4VBYnE4E0hVLwtL201/vqNjqIJtCRYZKWe0P7w8xmM0AFixdgcE+I0atGNDnSLFZ+jlhQWuvdqvSOzsyEEY11BA63hFK3Z3dmSbTMtNsHRiQ1+r0Ku7V4itEA9RB96d4LHOlzEIvTQKy5strzBh8IvUFBrSKypKc7Ru+7W139icZuMW5adl1NFlW1AOoyKpoFwAqa41AAocM/SGO1NvyZArOmqCDgThWnECl58afDURhizHFaTHFc+sca644xy7rU9prFlwKvrL7Efiu0TUdoWWx7UUtLaX0xlm4wNxr6DBXQ/LjpkeUZja7AZbFJisjDNSCCO4xyUxRg8tijg1BBpQxrm7ZW32VWtUpXxYYgHEEgkMcRiMhlWHbfDre8fuhbKturP9TGzJ5wDKMbNM3HseJEkHLN5gpTh8WH3hBzuhZWGFnlEU6tL3feo2PHGN8fHswfBvuYmZZid3M2U060y6yy0tSS5p1VFDmThWpGEX+duRZBSqMvW+V3OHAMDWmn6wXbW2UsCXJfQYfBKUMGFSKk8CePCBLi+YsKa1YY8KoPKT0RaVoAaXUyqvEGlDXHXLCKFtn2eO86ZMkzUAYlqEsCGJqwyOHGvOkQM/fa1M99bqD6Bke7XCJKR7RnFL8kV1B8cOfbEocPXpawKSrUZ+YulnaXYbOFYUpQEDrM74ZmmOZx0ppBNt7blyUXpGKGYGAIobhpU0OVQTERsDet7XNISWAoWrVpVSPhxr1q00iE2ztedJmFLXKEyS1StQLp7iMxpEoUXnjLfffVlnOOOS2Ldsyynok65mYYOwF5gcicdIEF2dOBlIUBClQVCtQAHGgFcBAjlle7K3JR8z2xwx2BFBBhtQ0lmnL1EFsKi8MPvCBAhZbDxHuzlHSTDQVrSvKJKV+8CBBhsLLcUWDiBAhxTojvHxjsCMgEZt3KX+f0Uw22gL1mYnEhXIJxIIGGMCBCS3KLYyLakw9ITU1pnXHECsNbAf48r/wCWX/OsCBHurynlTfj9zZpJpan/ADL/ADRLSh1Cfy/zGBAj59HrsTUVJP4vRSRDa12GUxSY0tGf6yqluHzEVgQIEnYBXd+R/wAHae2V5TFp6mMqlKK90dgR63AfKfr+yODjPOvQUAgxECBHYzmAOEaz7MV/4cDhenYf4lgQI4+N+WvU6uG3Y/30ciyTCCQajEGnGKHYLXMFyjv8R+Y6jnAgRCgv/M7OpqDfAOaj0jHt/v8A30z8sv8AlECBG4L5j9Dn4nye5XoB/WBAj1DgLBuMxFqWmHVaLzvTKU2efVQaUIqBgbufbHYEeZxPz4+x6PD/ACvzIPdk/wDDSuw/zGBAgRGp536s6KXkXo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Arman\Desktop\0_2b67f_797847ea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32447"/>
            <a:ext cx="5328591" cy="3993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 кроссворд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196752"/>
          <a:ext cx="4752528" cy="4968552"/>
        </p:xfrm>
        <a:graphic>
          <a:graphicData uri="http://schemas.openxmlformats.org/drawingml/2006/table">
            <a:tbl>
              <a:tblPr/>
              <a:tblGrid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  <a:gridCol w="396044"/>
              </a:tblGrid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baseline="30000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baseline="30000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baseline="30000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baseline="30000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baseline="30000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baseline="30000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baseline="30000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baseline="30000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3479" y="1268760"/>
            <a:ext cx="401052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Из какого племени родом жена  </a:t>
            </a:r>
          </a:p>
          <a:p>
            <a:pPr marL="342900" indent="-342900"/>
            <a:r>
              <a:rPr lang="ru-RU" dirty="0" smtClean="0"/>
              <a:t>Чингисхана?</a:t>
            </a:r>
          </a:p>
          <a:p>
            <a:pPr marL="342900" indent="-342900"/>
            <a:r>
              <a:rPr lang="ru-RU" dirty="0" smtClean="0"/>
              <a:t>2. Настоящее имя Чингисхана?</a:t>
            </a:r>
          </a:p>
          <a:p>
            <a:pPr marL="342900" indent="-342900"/>
            <a:r>
              <a:rPr lang="ru-RU" dirty="0" smtClean="0"/>
              <a:t>3. Что было самым важным в армии?</a:t>
            </a:r>
          </a:p>
          <a:p>
            <a:pPr marL="342900" indent="-342900"/>
            <a:r>
              <a:rPr lang="ru-RU" dirty="0" smtClean="0"/>
              <a:t>4. Какой титул получил Чингисхан в </a:t>
            </a:r>
          </a:p>
          <a:p>
            <a:pPr marL="342900" indent="-342900"/>
            <a:r>
              <a:rPr lang="ru-RU" dirty="0" smtClean="0"/>
              <a:t>1206 г.?</a:t>
            </a:r>
          </a:p>
          <a:p>
            <a:pPr marL="342900" indent="-342900"/>
            <a:r>
              <a:rPr lang="ru-RU" dirty="0" smtClean="0"/>
              <a:t>5. Выдающийся полководец Монголии</a:t>
            </a:r>
          </a:p>
          <a:p>
            <a:pPr marL="342900" indent="-342900"/>
            <a:r>
              <a:rPr lang="ru-RU" dirty="0" smtClean="0"/>
              <a:t>6. В какой стране монголы переняли</a:t>
            </a:r>
          </a:p>
          <a:p>
            <a:pPr marL="342900" indent="-342900"/>
            <a:r>
              <a:rPr lang="ru-RU" dirty="0" smtClean="0"/>
              <a:t>осадные орудия</a:t>
            </a:r>
          </a:p>
          <a:p>
            <a:pPr marL="342900" indent="-342900"/>
            <a:r>
              <a:rPr lang="ru-RU" dirty="0" smtClean="0"/>
              <a:t>7. На берегу какой реки родился </a:t>
            </a:r>
          </a:p>
          <a:p>
            <a:pPr marL="342900" indent="-342900"/>
            <a:r>
              <a:rPr lang="ru-RU" dirty="0" smtClean="0"/>
              <a:t>Чингисхан?</a:t>
            </a:r>
          </a:p>
          <a:p>
            <a:pPr marL="342900" indent="-342900"/>
            <a:r>
              <a:rPr lang="ru-RU" dirty="0" smtClean="0"/>
              <a:t>8. Свод законов Чингисхана?</a:t>
            </a:r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4" y="692700"/>
          <a:ext cx="5688624" cy="5184576"/>
        </p:xfrm>
        <a:graphic>
          <a:graphicData uri="http://schemas.openxmlformats.org/drawingml/2006/table">
            <a:tbl>
              <a:tblPr/>
              <a:tblGrid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  <a:gridCol w="474052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7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о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2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т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е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м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у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5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ч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и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н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и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о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4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х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а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н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н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1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г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е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и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р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8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я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с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а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е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6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х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600" b="1" baseline="3000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3</a:t>
                      </a: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д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и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с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ц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и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п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л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и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а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т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н</a:t>
                      </a:r>
                      <a:endParaRPr lang="ru-RU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а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й</a:t>
                      </a:r>
                      <a:endParaRPr lang="ru-RU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16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Genghis_Kh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22800" cy="6858000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216525" y="260350"/>
            <a:ext cx="3927475" cy="5835650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ru-RU"/>
              <a:t>Чингиз хан(1155-1227)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«тот кто ушел в небо»</a:t>
            </a:r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endParaRPr lang="ru-RU"/>
          </a:p>
          <a:p>
            <a:pPr algn="ctr">
              <a:buFont typeface="Wingdings" pitchFamily="2" charset="2"/>
              <a:buNone/>
            </a:pPr>
            <a:r>
              <a:rPr lang="ru-RU"/>
              <a:t>Основатель империи монголов</a:t>
            </a:r>
            <a:r>
              <a:rPr lang="kk-KZ"/>
              <a:t>.</a:t>
            </a:r>
          </a:p>
          <a:p>
            <a:pPr>
              <a:buFont typeface="Wingdings" pitchFamily="2" charset="2"/>
              <a:buNone/>
            </a:pPr>
            <a:endParaRPr lang="kk-KZ"/>
          </a:p>
          <a:p>
            <a:pPr>
              <a:buFont typeface="Wingdings" pitchFamily="2" charset="2"/>
              <a:buNone/>
            </a:pPr>
            <a:endParaRPr lang="kk-KZ"/>
          </a:p>
          <a:p>
            <a:pPr>
              <a:buFont typeface="Wingdings" pitchFamily="2" charset="2"/>
              <a:buNone/>
            </a:pPr>
            <a:r>
              <a:rPr lang="kk-KZ" sz="2000"/>
              <a:t>       Потряситель Вселенной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в группах – составление и защита кластера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Организация монгольской армии.</a:t>
            </a:r>
          </a:p>
          <a:p>
            <a:pPr marL="514350" indent="-514350">
              <a:buNone/>
            </a:pPr>
            <a:r>
              <a:rPr lang="ru-RU" dirty="0" smtClean="0"/>
              <a:t>2. Монгольское нашествие</a:t>
            </a:r>
          </a:p>
          <a:p>
            <a:pPr marL="514350" indent="-514350">
              <a:buNone/>
            </a:pPr>
            <a:r>
              <a:rPr lang="ru-RU" dirty="0" smtClean="0"/>
              <a:t>3. Этнические изменения</a:t>
            </a:r>
          </a:p>
          <a:p>
            <a:pPr marL="514350" indent="-514350">
              <a:buNone/>
            </a:pPr>
            <a:r>
              <a:rPr lang="ru-RU" dirty="0" smtClean="0"/>
              <a:t>4. Этническое развитие в </a:t>
            </a:r>
            <a:r>
              <a:rPr lang="en-US" dirty="0" smtClean="0"/>
              <a:t>XIV-XV</a:t>
            </a:r>
            <a:r>
              <a:rPr lang="ru-RU" dirty="0" smtClean="0"/>
              <a:t> вв.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36600"/>
          </a:xfrm>
        </p:spPr>
        <p:txBody>
          <a:bodyPr/>
          <a:lstStyle/>
          <a:p>
            <a:r>
              <a:rPr lang="ru-RU" sz="4000"/>
              <a:t>           Реконструкция</a:t>
            </a:r>
            <a:r>
              <a:rPr lang="ru-RU" sz="1800"/>
              <a:t> </a:t>
            </a:r>
            <a:endParaRPr lang="kk-KZ" sz="1800"/>
          </a:p>
        </p:txBody>
      </p:sp>
      <p:sp>
        <p:nvSpPr>
          <p:cNvPr id="4102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213350" y="1905000"/>
            <a:ext cx="393065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       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400"/>
              <a:t>                                                   </a:t>
            </a:r>
            <a:r>
              <a:rPr lang="ru-RU" sz="1200">
                <a:hlinkClick r:id="rId2" action="ppaction://hlinksldjump"/>
              </a:rPr>
              <a:t>в начало</a:t>
            </a:r>
            <a:endParaRPr lang="kk-KZ" sz="1200"/>
          </a:p>
        </p:txBody>
      </p:sp>
      <p:pic>
        <p:nvPicPr>
          <p:cNvPr id="4103" name="Picture 7" descr="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8" y="1052513"/>
            <a:ext cx="9078912" cy="5805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quipment_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8197" name="Picture 5" descr="pic4_l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mongol7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r="-91058" b="20103"/>
          <a:stretch>
            <a:fillRect/>
          </a:stretch>
        </p:blipFill>
        <p:spPr bwMode="auto">
          <a:xfrm>
            <a:off x="323850" y="0"/>
            <a:ext cx="8820150" cy="6858000"/>
          </a:xfrm>
          <a:prstGeom prst="rect">
            <a:avLst/>
          </a:prstGeom>
          <a:noFill/>
        </p:spPr>
      </p:pic>
      <p:sp>
        <p:nvSpPr>
          <p:cNvPr id="51210" name="Rectangle 10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Монгольский всадник</a:t>
            </a:r>
            <a:endParaRPr lang="kk-K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294</TotalTime>
  <Words>678</Words>
  <Application>Microsoft Office PowerPoint</Application>
  <PresentationFormat>Экран (4:3)</PresentationFormat>
  <Paragraphs>182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Монгольское нашествие на Казахстан</vt:lpstr>
      <vt:lpstr>Реши кроссворд </vt:lpstr>
      <vt:lpstr>Слайд 4</vt:lpstr>
      <vt:lpstr>Слайд 5</vt:lpstr>
      <vt:lpstr>Работа в группах – составление и защита кластера</vt:lpstr>
      <vt:lpstr>           Реконструкция </vt:lpstr>
      <vt:lpstr>Слайд 8</vt:lpstr>
      <vt:lpstr>Слайд 9</vt:lpstr>
      <vt:lpstr>Слайд 10</vt:lpstr>
      <vt:lpstr>Причины монгольских завоеваний.</vt:lpstr>
      <vt:lpstr>Монгольские завоевания:</vt:lpstr>
      <vt:lpstr>Территория монгольского завоевания</vt:lpstr>
      <vt:lpstr>Основные события:</vt:lpstr>
      <vt:lpstr>Монгольские улусы.</vt:lpstr>
      <vt:lpstr>Этнические изменения.</vt:lpstr>
      <vt:lpstr>Тест</vt:lpstr>
      <vt:lpstr>Правильные ответы</vt:lpstr>
      <vt:lpstr>Рефлексия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Arman</dc:creator>
  <cp:lastModifiedBy>Arman</cp:lastModifiedBy>
  <cp:revision>20</cp:revision>
  <dcterms:created xsi:type="dcterms:W3CDTF">2014-12-11T12:54:38Z</dcterms:created>
  <dcterms:modified xsi:type="dcterms:W3CDTF">2014-12-11T18:27:40Z</dcterms:modified>
</cp:coreProperties>
</file>