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2" r:id="rId3"/>
    <p:sldId id="258" r:id="rId4"/>
    <p:sldId id="257" r:id="rId5"/>
    <p:sldId id="264" r:id="rId6"/>
    <p:sldId id="270" r:id="rId7"/>
    <p:sldId id="268" r:id="rId8"/>
    <p:sldId id="262" r:id="rId9"/>
    <p:sldId id="273" r:id="rId10"/>
    <p:sldId id="263" r:id="rId11"/>
    <p:sldId id="267" r:id="rId12"/>
    <p:sldId id="269" r:id="rId13"/>
    <p:sldId id="27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lashainasy.kz/ustazdar_ustahanasy/esse-jazu-tulga-boyyindagyi-refleksivtlk-dagdyinyi-kalyiptastyiradyi-6020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t1000591.hosting4.tomsknet.ru/images/cms/thumbs/a5b0aeaa3fa7d6e58d75710c18673bd7ec6d5f6d/0_a4ade_c24ddf1c_xl_170_150.png"/>
          <p:cNvPicPr>
            <a:picLocks noChangeAspect="1" noChangeArrowheads="1"/>
          </p:cNvPicPr>
          <p:nvPr/>
        </p:nvPicPr>
        <p:blipFill>
          <a:blip r:embed="rId2" cstate="print"/>
          <a:srcRect/>
          <a:stretch>
            <a:fillRect/>
          </a:stretch>
        </p:blipFill>
        <p:spPr bwMode="auto">
          <a:xfrm>
            <a:off x="500034" y="214290"/>
            <a:ext cx="7858180" cy="6286544"/>
          </a:xfrm>
          <a:prstGeom prst="rect">
            <a:avLst/>
          </a:prstGeom>
          <a:noFill/>
        </p:spPr>
      </p:pic>
      <p:sp>
        <p:nvSpPr>
          <p:cNvPr id="6" name="Прямоугольник 5"/>
          <p:cNvSpPr/>
          <p:nvPr/>
        </p:nvSpPr>
        <p:spPr>
          <a:xfrm>
            <a:off x="467544" y="285728"/>
            <a:ext cx="8072462" cy="5940088"/>
          </a:xfrm>
          <a:prstGeom prst="rect">
            <a:avLst/>
          </a:prstGeom>
          <a:noFill/>
        </p:spPr>
        <p:txBody>
          <a:bodyPr wrap="square" lIns="91440" tIns="45720" rIns="91440" bIns="45720">
            <a:spAutoFit/>
          </a:bodyPr>
          <a:lstStyle/>
          <a:p>
            <a:pPr algn="ctr"/>
            <a:endPar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endParaRPr>
          </a:p>
          <a:p>
            <a:pPr algn="ctr"/>
            <a:r>
              <a:rPr lang="kk-KZ" sz="28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rPr>
              <a:t>Макинск кешкі мектебі</a:t>
            </a:r>
          </a:p>
          <a:p>
            <a:pPr algn="ctr"/>
            <a:endParaRPr lang="kk-KZ" sz="28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endParaRPr>
          </a:p>
          <a:p>
            <a:pPr algn="ctr"/>
            <a:r>
              <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rPr>
              <a:t>«</a:t>
            </a:r>
            <a:r>
              <a:rPr lang="kk-KZ" sz="36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rPr>
              <a:t>Оқушыларға эссе жазуды үйретудің тиімді жолдары</a:t>
            </a:r>
            <a:r>
              <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ea typeface="Times New Roman" pitchFamily="18" charset="0"/>
                <a:cs typeface="Times New Roman" pitchFamily="18" charset="0"/>
              </a:rPr>
              <a:t>»</a:t>
            </a:r>
          </a:p>
          <a:p>
            <a:pPr algn="ctr"/>
            <a:endParaRPr lang="kk-KZ" sz="36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a:p>
            <a:pPr algn="ctr"/>
            <a:endPar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a:p>
            <a:pPr algn="ctr"/>
            <a:endParaRPr lang="kk-KZ" sz="36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a:p>
            <a:pPr algn="ctr"/>
            <a:endPar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a:p>
            <a:pPr algn="ctr"/>
            <a:endParaRPr lang="kk-KZ" sz="3600" b="1" cap="none" spc="0"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a:p>
            <a:pPr algn="r"/>
            <a:r>
              <a:rPr lang="kk-KZ" sz="3600" b="1" dirty="0" smtClean="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rPr>
              <a:t>11сынып</a:t>
            </a:r>
            <a:endParaRPr lang="ru-RU" sz="3600" b="1" cap="none" spc="0" dirty="0">
              <a:ln w="31550" cmpd="sng">
                <a:solidFill>
                  <a:srgbClr val="000099"/>
                </a:solidFill>
                <a:prstDash val="solid"/>
              </a:ln>
              <a:solidFill>
                <a:srgbClr val="FF0000"/>
              </a:solidFill>
              <a:effectLst>
                <a:outerShdw blurRad="41275" dist="12700" dir="12000000" algn="tl" rotWithShape="0">
                  <a:srgbClr val="000000">
                    <a:alpha val="40000"/>
                  </a:srgbClr>
                </a:outerShdw>
              </a:effectLst>
              <a:latin typeface="Times New Roman" pitchFamily="18" charset="0"/>
              <a:cs typeface="Times New Roman" pitchFamily="18" charset="0"/>
            </a:endParaRPr>
          </a:p>
        </p:txBody>
      </p:sp>
      <p:sp>
        <p:nvSpPr>
          <p:cNvPr id="5" name="Прямоугольник 4"/>
          <p:cNvSpPr/>
          <p:nvPr/>
        </p:nvSpPr>
        <p:spPr>
          <a:xfrm>
            <a:off x="1214414" y="2786058"/>
            <a:ext cx="2143140" cy="1200329"/>
          </a:xfrm>
          <a:prstGeom prst="rect">
            <a:avLst/>
          </a:prstGeom>
          <a:noFill/>
          <a:scene3d>
            <a:camera prst="isometricOffAxis1Top"/>
            <a:lightRig rig="threePt" dir="t"/>
          </a:scene3d>
        </p:spPr>
        <p:txBody>
          <a:bodyPr wrap="square" lIns="91440" tIns="45720" rIns="91440" bIns="45720">
            <a:spAutoFit/>
          </a:bodyPr>
          <a:lstStyle/>
          <a:p>
            <a:pPr algn="ctr"/>
            <a:r>
              <a:rPr lang="ru-RU" sz="7200" b="1" cap="none" spc="0" dirty="0" smtClean="0">
                <a:ln w="31550" cmpd="sng">
                  <a:solidFill>
                    <a:srgbClr val="FF0000"/>
                  </a:solidFill>
                  <a:prstDash val="solid"/>
                </a:ln>
                <a:solidFill>
                  <a:srgbClr val="002060"/>
                </a:solidFill>
                <a:effectLst>
                  <a:outerShdw blurRad="41275" dist="12700" dir="12000000" algn="tl" rotWithShape="0">
                    <a:srgbClr val="000000">
                      <a:alpha val="40000"/>
                    </a:srgbClr>
                  </a:outerShdw>
                </a:effectLst>
                <a:latin typeface="Times New Roman" pitchFamily="18" charset="0"/>
                <a:cs typeface="Times New Roman" pitchFamily="18" charset="0"/>
              </a:rPr>
              <a:t>Эссе</a:t>
            </a:r>
            <a:endParaRPr lang="ru-RU" sz="7200" b="1" cap="none" spc="0" dirty="0">
              <a:ln w="31550" cmpd="sng">
                <a:solidFill>
                  <a:srgbClr val="FF0000"/>
                </a:solidFill>
                <a:prstDash val="solid"/>
              </a:ln>
              <a:solidFill>
                <a:srgbClr val="002060"/>
              </a:solidFill>
              <a:effectLst>
                <a:outerShdw blurRad="41275" dist="12700" dir="12000000" algn="tl" rotWithShape="0">
                  <a:srgbClr val="000000">
                    <a:alpha val="40000"/>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548680"/>
            <a:ext cx="8424936" cy="3539430"/>
          </a:xfrm>
          <a:prstGeom prst="rect">
            <a:avLst/>
          </a:prstGeom>
        </p:spPr>
        <p:txBody>
          <a:bodyPr wrap="square">
            <a:spAutoFit/>
          </a:bodyPr>
          <a:lstStyle/>
          <a:p>
            <a:r>
              <a:rPr lang="ru-RU" sz="2800" b="1" dirty="0" smtClean="0">
                <a:latin typeface="Times New Roman" pitchFamily="18" charset="0"/>
                <a:cs typeface="Times New Roman" pitchFamily="18" charset="0"/>
              </a:rPr>
              <a:t>              </a:t>
            </a:r>
            <a:r>
              <a:rPr lang="ru-RU" sz="2800" b="1" dirty="0" smtClean="0">
                <a:solidFill>
                  <a:srgbClr val="C00000"/>
                </a:solidFill>
                <a:latin typeface="Times New Roman" pitchFamily="18" charset="0"/>
                <a:cs typeface="Times New Roman" pitchFamily="18" charset="0"/>
              </a:rPr>
              <a:t>Бес </a:t>
            </a:r>
            <a:r>
              <a:rPr lang="ru-RU" sz="2800" b="1" dirty="0" err="1" smtClean="0">
                <a:solidFill>
                  <a:srgbClr val="C00000"/>
                </a:solidFill>
                <a:latin typeface="Times New Roman" pitchFamily="18" charset="0"/>
                <a:cs typeface="Times New Roman" pitchFamily="18" charset="0"/>
              </a:rPr>
              <a:t>саусақтың суретін</a:t>
            </a:r>
            <a:r>
              <a:rPr lang="ru-RU" sz="2800" b="1" dirty="0" smtClean="0">
                <a:solidFill>
                  <a:srgbClr val="C00000"/>
                </a:solidFill>
                <a:latin typeface="Times New Roman" pitchFamily="18" charset="0"/>
                <a:cs typeface="Times New Roman" pitchFamily="18" charset="0"/>
              </a:rPr>
              <a:t> </a:t>
            </a:r>
            <a:r>
              <a:rPr lang="ru-RU" sz="2800" b="1" dirty="0" err="1" smtClean="0">
                <a:solidFill>
                  <a:srgbClr val="C00000"/>
                </a:solidFill>
                <a:latin typeface="Times New Roman" pitchFamily="18" charset="0"/>
                <a:cs typeface="Times New Roman" pitchFamily="18" charset="0"/>
              </a:rPr>
              <a:t>саламыз</a:t>
            </a:r>
            <a:r>
              <a:rPr lang="ru-RU" sz="2800" b="1" dirty="0" smtClean="0">
                <a:solidFill>
                  <a:srgbClr val="C00000"/>
                </a:solidFill>
                <a:latin typeface="Times New Roman" pitchFamily="18" charset="0"/>
                <a:cs typeface="Times New Roman" pitchFamily="18" charset="0"/>
              </a:rPr>
              <a:t>;</a:t>
            </a:r>
          </a:p>
          <a:p>
            <a:r>
              <a:rPr lang="ru-RU" sz="2800" dirty="0" err="1" smtClean="0">
                <a:solidFill>
                  <a:srgbClr val="002060"/>
                </a:solidFill>
                <a:latin typeface="Times New Roman" pitchFamily="18" charset="0"/>
                <a:cs typeface="Times New Roman" pitchFamily="18" charset="0"/>
              </a:rPr>
              <a:t>Белгілі</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бір</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затты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немесе</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адамды</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сипаттайтын</a:t>
            </a:r>
            <a:r>
              <a:rPr lang="ru-RU" sz="2800" dirty="0" smtClean="0">
                <a:solidFill>
                  <a:srgbClr val="002060"/>
                </a:solidFill>
                <a:latin typeface="Times New Roman" pitchFamily="18" charset="0"/>
                <a:cs typeface="Times New Roman" pitchFamily="18" charset="0"/>
              </a:rPr>
              <a:t> бес </a:t>
            </a:r>
            <a:r>
              <a:rPr lang="ru-RU" sz="2800" dirty="0" err="1" smtClean="0">
                <a:solidFill>
                  <a:srgbClr val="002060"/>
                </a:solidFill>
                <a:latin typeface="Times New Roman" pitchFamily="18" charset="0"/>
                <a:cs typeface="Times New Roman" pitchFamily="18" charset="0"/>
              </a:rPr>
              <a:t>қасиетін жазамыз</a:t>
            </a:r>
            <a:r>
              <a:rPr lang="ru-RU" sz="2800" dirty="0" smtClean="0">
                <a:solidFill>
                  <a:srgbClr val="002060"/>
                </a:solidFill>
                <a:latin typeface="Times New Roman" pitchFamily="18" charset="0"/>
                <a:cs typeface="Times New Roman" pitchFamily="18" charset="0"/>
              </a:rPr>
              <a:t>. («Мен </a:t>
            </a:r>
            <a:r>
              <a:rPr lang="kk-KZ" sz="2800" dirty="0" smtClean="0">
                <a:solidFill>
                  <a:srgbClr val="002060"/>
                </a:solidFill>
                <a:latin typeface="Times New Roman" pitchFamily="18" charset="0"/>
                <a:cs typeface="Times New Roman" pitchFamily="18" charset="0"/>
              </a:rPr>
              <a:t>ұстазбын</a:t>
            </a:r>
            <a:r>
              <a:rPr lang="ru-RU" sz="2800" dirty="0" smtClean="0">
                <a:solidFill>
                  <a:srgbClr val="002060"/>
                </a:solidFill>
                <a:latin typeface="Times New Roman" pitchFamily="18" charset="0"/>
                <a:cs typeface="Times New Roman" pitchFamily="18" charset="0"/>
              </a:rPr>
              <a:t>») </a:t>
            </a:r>
          </a:p>
          <a:p>
            <a:r>
              <a:rPr lang="ru-RU" sz="2800" dirty="0" err="1" smtClean="0">
                <a:solidFill>
                  <a:srgbClr val="002060"/>
                </a:solidFill>
                <a:latin typeface="Times New Roman" pitchFamily="18" charset="0"/>
                <a:cs typeface="Times New Roman" pitchFamily="18" charset="0"/>
              </a:rPr>
              <a:t>Шынашақтан  басбармаққа дейін</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осыған тән қасиеттерді, ең маңыздысын  </a:t>
            </a:r>
            <a:r>
              <a:rPr lang="ru-RU" sz="2800" dirty="0" smtClean="0">
                <a:solidFill>
                  <a:srgbClr val="002060"/>
                </a:solidFill>
                <a:latin typeface="Times New Roman" pitchFamily="18" charset="0"/>
                <a:cs typeface="Times New Roman" pitchFamily="18" charset="0"/>
              </a:rPr>
              <a:t>бас </a:t>
            </a:r>
            <a:r>
              <a:rPr lang="ru-RU" sz="2800" dirty="0" err="1" smtClean="0">
                <a:solidFill>
                  <a:srgbClr val="002060"/>
                </a:solidFill>
                <a:latin typeface="Times New Roman" pitchFamily="18" charset="0"/>
                <a:cs typeface="Times New Roman" pitchFamily="18" charset="0"/>
              </a:rPr>
              <a:t>бармаққа жазамыз</a:t>
            </a:r>
            <a:r>
              <a:rPr lang="ru-RU" sz="2800" dirty="0" smtClean="0">
                <a:solidFill>
                  <a:srgbClr val="002060"/>
                </a:solidFill>
                <a:latin typeface="Times New Roman" pitchFamily="18" charset="0"/>
                <a:cs typeface="Times New Roman" pitchFamily="18" charset="0"/>
              </a:rPr>
              <a:t> неге </a:t>
            </a:r>
            <a:r>
              <a:rPr lang="ru-RU" sz="2800" dirty="0" err="1" smtClean="0">
                <a:solidFill>
                  <a:srgbClr val="002060"/>
                </a:solidFill>
                <a:latin typeface="Times New Roman" pitchFamily="18" charset="0"/>
                <a:cs typeface="Times New Roman" pitchFamily="18" charset="0"/>
              </a:rPr>
              <a:t>олай</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жазғаныңызды біріншіден</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екіншіден</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меніңше деген</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қыстырма сөздерді пайдалану</a:t>
            </a:r>
            <a:r>
              <a:rPr lang="ru-RU" sz="2800" dirty="0" smtClean="0">
                <a:solidFill>
                  <a:srgbClr val="002060"/>
                </a:solidFill>
                <a:latin typeface="Times New Roman" pitchFamily="18" charset="0"/>
                <a:cs typeface="Times New Roman" pitchFamily="18" charset="0"/>
              </a:rPr>
              <a:t> </a:t>
            </a:r>
            <a:r>
              <a:rPr lang="ru-RU" sz="2800" dirty="0" err="1" smtClean="0">
                <a:solidFill>
                  <a:srgbClr val="002060"/>
                </a:solidFill>
                <a:latin typeface="Times New Roman" pitchFamily="18" charset="0"/>
                <a:cs typeface="Times New Roman" pitchFamily="18" charset="0"/>
              </a:rPr>
              <a:t>арқылы дәлелдейміз</a:t>
            </a:r>
            <a:r>
              <a:rPr lang="ru-RU" sz="2800" dirty="0" smtClean="0">
                <a:solidFill>
                  <a:srgbClr val="002060"/>
                </a:solidFill>
                <a:latin typeface="Times New Roman" pitchFamily="18" charset="0"/>
                <a:cs typeface="Times New Roman" pitchFamily="18" charset="0"/>
              </a:rPr>
              <a:t>.</a:t>
            </a:r>
            <a:endParaRPr lang="ru-RU" sz="2800" dirty="0">
              <a:solidFill>
                <a:srgbClr val="00206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1323637"/>
            <a:ext cx="8712968" cy="424731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kk-KZ" sz="3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«Төрт сөйлем» әдісі</a:t>
            </a:r>
            <a:r>
              <a:rPr kumimoji="0" lang="kk-KZ" sz="30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kk-KZ"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Бұл тәсіл арқылы оқушылар тақырып бойынша пікірлерін білдіреді. </a:t>
            </a:r>
            <a:endParaRPr kumimoji="0" lang="ru-RU"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0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Пікір. </a:t>
            </a:r>
            <a:r>
              <a:rPr lang="kk-KZ" sz="3000" dirty="0" smtClean="0">
                <a:solidFill>
                  <a:srgbClr val="000099"/>
                </a:solidFill>
                <a:latin typeface="Times New Roman" pitchFamily="18" charset="0"/>
                <a:ea typeface="Times New Roman" pitchFamily="18" charset="0"/>
                <a:cs typeface="Times New Roman" pitchFamily="18" charset="0"/>
              </a:rPr>
              <a:t>Берілген тақырып</a:t>
            </a:r>
            <a:r>
              <a:rPr kumimoji="0" lang="kk-KZ"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 бойынша өзіндік пікірлеріңді бір сөйлеммен айтыңдар</a:t>
            </a:r>
            <a:endParaRPr kumimoji="0" lang="ru-RU"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0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Дәлел. </a:t>
            </a:r>
            <a:r>
              <a:rPr kumimoji="0" lang="kk-KZ"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Пікірлеріңді бір сөйлеммен дәлелдеңдер.</a:t>
            </a:r>
            <a:endParaRPr kumimoji="0" lang="ru-RU"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0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Мысал. </a:t>
            </a:r>
            <a:r>
              <a:rPr kumimoji="0" lang="kk-KZ"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Пікірлеріңді өмірмен байланыстырып, мысалдар келтіріңдер.</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000" b="1"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Қорытынды. </a:t>
            </a:r>
            <a:r>
              <a:rPr lang="kk-KZ" sz="3000" dirty="0" smtClean="0">
                <a:solidFill>
                  <a:srgbClr val="000099"/>
                </a:solidFill>
                <a:latin typeface="Times New Roman" pitchFamily="18" charset="0"/>
                <a:ea typeface="Times New Roman" pitchFamily="18" charset="0"/>
                <a:cs typeface="Times New Roman" pitchFamily="18" charset="0"/>
              </a:rPr>
              <a:t>Тақырыпқа қатысты</a:t>
            </a:r>
            <a:r>
              <a:rPr kumimoji="0" lang="kk-KZ" sz="3000" b="0" i="0" u="none" strike="noStrike" cap="none" normalizeH="0" baseline="0" dirty="0" smtClean="0">
                <a:ln>
                  <a:noFill/>
                </a:ln>
                <a:solidFill>
                  <a:srgbClr val="000099"/>
                </a:solidFill>
                <a:effectLst/>
                <a:latin typeface="Times New Roman" pitchFamily="18" charset="0"/>
                <a:ea typeface="Times New Roman" pitchFamily="18" charset="0"/>
                <a:cs typeface="Times New Roman" pitchFamily="18" charset="0"/>
              </a:rPr>
              <a:t> қорытынды шығарыңдар. </a:t>
            </a:r>
            <a:endParaRPr kumimoji="0" lang="kk-KZ" sz="3000" b="0" i="0" u="none" strike="noStrike" cap="none" normalizeH="0" baseline="0" dirty="0" smtClean="0">
              <a:ln>
                <a:noFill/>
              </a:ln>
              <a:solidFill>
                <a:srgbClr val="000099"/>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908720"/>
            <a:ext cx="8373616" cy="4525963"/>
          </a:xfrm>
        </p:spPr>
        <p:txBody>
          <a:bodyPr>
            <a:normAutofit fontScale="92500" lnSpcReduction="10000"/>
          </a:bodyPr>
          <a:lstStyle/>
          <a:p>
            <a:pPr>
              <a:buNone/>
            </a:pPr>
            <a:r>
              <a:rPr lang="kk-KZ" b="1" dirty="0" smtClean="0">
                <a:latin typeface="Times New Roman" pitchFamily="18" charset="0"/>
                <a:cs typeface="Times New Roman" pitchFamily="18" charset="0"/>
              </a:rPr>
              <a:t>                   </a:t>
            </a:r>
            <a:r>
              <a:rPr lang="kk-KZ" b="1" dirty="0" smtClean="0">
                <a:solidFill>
                  <a:srgbClr val="C00000"/>
                </a:solidFill>
                <a:latin typeface="Times New Roman" pitchFamily="18" charset="0"/>
                <a:cs typeface="Times New Roman" pitchFamily="18" charset="0"/>
              </a:rPr>
              <a:t>Көршінің сұрағына жауап.</a:t>
            </a:r>
          </a:p>
          <a:p>
            <a:pPr>
              <a:buNone/>
            </a:pPr>
            <a:r>
              <a:rPr lang="kk-KZ" dirty="0" smtClean="0">
                <a:latin typeface="Times New Roman" pitchFamily="18" charset="0"/>
                <a:cs typeface="Times New Roman" pitchFamily="18" charset="0"/>
              </a:rPr>
              <a:t>         </a:t>
            </a:r>
            <a:r>
              <a:rPr lang="kk-KZ" dirty="0" smtClean="0">
                <a:solidFill>
                  <a:srgbClr val="000099"/>
                </a:solidFill>
                <a:latin typeface="Times New Roman" pitchFamily="18" charset="0"/>
                <a:cs typeface="Times New Roman" pitchFamily="18" charset="0"/>
              </a:rPr>
              <a:t>Оқушылар параққа қарастырылған тақырып бойынша бір сұрақ жазады. Жазып болғаннан кейін олар парақтарын сағат тілі бойынша жылжытып, сол жағында отырған серіктеріне береді. Осылайша оқушылар көршісінің сұрағы жазылған парақты алып, сол сұраққа жазбаша жауап береді. Жазып болған соң, оқушылар сұрақтар мен жауаптарды топ ішінде талқылайды.</a:t>
            </a:r>
            <a:endParaRPr lang="ru-RU" dirty="0">
              <a:solidFill>
                <a:srgbClr val="000099"/>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412776"/>
            <a:ext cx="8640960" cy="3312368"/>
          </a:xfrm>
        </p:spPr>
        <p:txBody>
          <a:bodyPr>
            <a:normAutofit/>
          </a:bodyPr>
          <a:lstStyle/>
          <a:p>
            <a:pPr>
              <a:buNone/>
            </a:pPr>
            <a:r>
              <a:rPr lang="kk-KZ" b="1" dirty="0" smtClean="0">
                <a:latin typeface="Times New Roman" pitchFamily="18" charset="0"/>
                <a:cs typeface="Times New Roman" pitchFamily="18" charset="0"/>
              </a:rPr>
              <a:t>      </a:t>
            </a:r>
            <a:r>
              <a:rPr lang="kk-KZ" b="1" dirty="0" smtClean="0">
                <a:solidFill>
                  <a:srgbClr val="C00000"/>
                </a:solidFill>
                <a:latin typeface="Times New Roman" pitchFamily="18" charset="0"/>
                <a:cs typeface="Times New Roman" pitchFamily="18" charset="0"/>
              </a:rPr>
              <a:t>Тақырыпқа қатысты мәтіндер тыңдау.</a:t>
            </a:r>
          </a:p>
          <a:p>
            <a:pPr>
              <a:lnSpc>
                <a:spcPct val="120000"/>
              </a:lnSpc>
              <a:buNone/>
            </a:pPr>
            <a:r>
              <a:rPr lang="kk-KZ" dirty="0" smtClean="0">
                <a:solidFill>
                  <a:srgbClr val="000099"/>
                </a:solidFill>
                <a:latin typeface="Times New Roman" pitchFamily="18" charset="0"/>
                <a:cs typeface="Times New Roman" pitchFamily="18" charset="0"/>
              </a:rPr>
              <a:t>Алынған тақырыпқа қатысты мәтіндерді (өлең, ән, қарасөз) тыңдау. Алған әсерлерімен бөлісу.</a:t>
            </a:r>
          </a:p>
          <a:p>
            <a:pPr>
              <a:lnSpc>
                <a:spcPct val="120000"/>
              </a:lnSpc>
              <a:buNone/>
            </a:pPr>
            <a:r>
              <a:rPr lang="kk-KZ" dirty="0" smtClean="0">
                <a:solidFill>
                  <a:srgbClr val="000099"/>
                </a:solidFill>
                <a:latin typeface="Times New Roman" pitchFamily="18" charset="0"/>
                <a:cs typeface="Times New Roman" pitchFamily="18" charset="0"/>
              </a:rPr>
              <a:t>Сізге мәтіндегі қай жолдар ерекше әсер етті, </a:t>
            </a:r>
          </a:p>
          <a:p>
            <a:pPr>
              <a:lnSpc>
                <a:spcPct val="120000"/>
              </a:lnSpc>
              <a:buNone/>
            </a:pPr>
            <a:r>
              <a:rPr lang="kk-KZ" dirty="0" smtClean="0">
                <a:solidFill>
                  <a:srgbClr val="000099"/>
                </a:solidFill>
                <a:latin typeface="Times New Roman" pitchFamily="18" charset="0"/>
                <a:cs typeface="Times New Roman" pitchFamily="18" charset="0"/>
              </a:rPr>
              <a:t>неліктен?</a:t>
            </a:r>
            <a:endParaRPr lang="ru-RU" dirty="0">
              <a:solidFill>
                <a:srgbClr val="000099"/>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285721" y="714356"/>
            <a:ext cx="8643998" cy="4525963"/>
          </a:xfrm>
        </p:spPr>
        <p:txBody>
          <a:bodyPr/>
          <a:lstStyle/>
          <a:p>
            <a:r>
              <a:rPr lang="kk-KZ" sz="1800"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Егер</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поэзияны</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жүректің музыкасы</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деп</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білер</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болсақ, онда</a:t>
            </a:r>
            <a:r>
              <a:rPr lang="ru-RU" b="1" dirty="0" smtClean="0">
                <a:solidFill>
                  <a:srgbClr val="002060"/>
                </a:solidFill>
                <a:latin typeface="Times New Roman" pitchFamily="18" charset="0"/>
                <a:cs typeface="Times New Roman" pitchFamily="18" charset="0"/>
              </a:rPr>
              <a:t> эссе - </a:t>
            </a:r>
            <a:r>
              <a:rPr lang="ru-RU" b="1" dirty="0" err="1" smtClean="0">
                <a:solidFill>
                  <a:srgbClr val="002060"/>
                </a:solidFill>
                <a:latin typeface="Times New Roman" pitchFamily="18" charset="0"/>
                <a:cs typeface="Times New Roman" pitchFamily="18" charset="0"/>
              </a:rPr>
              <a:t>ойымыздың музыкасы</a:t>
            </a:r>
            <a:endParaRPr lang="ru-RU" b="1" dirty="0" smtClean="0">
              <a:solidFill>
                <a:srgbClr val="002060"/>
              </a:solidFill>
              <a:latin typeface="Times New Roman" pitchFamily="18" charset="0"/>
              <a:cs typeface="Times New Roman" pitchFamily="18" charset="0"/>
            </a:endParaRPr>
          </a:p>
          <a:p>
            <a:endParaRPr lang="ru-RU" dirty="0"/>
          </a:p>
        </p:txBody>
      </p:sp>
      <p:pic>
        <p:nvPicPr>
          <p:cNvPr id="5" name="Picture 2" descr="http://kaz.saby.kz/uploads/posts/2017-03/1488440176_88266381-620x330.jpg"/>
          <p:cNvPicPr>
            <a:picLocks noChangeAspect="1" noChangeArrowheads="1"/>
          </p:cNvPicPr>
          <p:nvPr/>
        </p:nvPicPr>
        <p:blipFill>
          <a:blip r:embed="rId2" cstate="print"/>
          <a:srcRect/>
          <a:stretch>
            <a:fillRect/>
          </a:stretch>
        </p:blipFill>
        <p:spPr bwMode="auto">
          <a:xfrm>
            <a:off x="2714612" y="3071810"/>
            <a:ext cx="3014880" cy="1925633"/>
          </a:xfrm>
          <a:prstGeom prst="rect">
            <a:avLst/>
          </a:prstGeom>
          <a:noFill/>
        </p:spPr>
      </p:pic>
      <p:grpSp>
        <p:nvGrpSpPr>
          <p:cNvPr id="6" name="Group 4"/>
          <p:cNvGrpSpPr>
            <a:grpSpLocks/>
          </p:cNvGrpSpPr>
          <p:nvPr/>
        </p:nvGrpSpPr>
        <p:grpSpPr bwMode="auto">
          <a:xfrm>
            <a:off x="571472" y="2928934"/>
            <a:ext cx="8081963" cy="2590800"/>
            <a:chOff x="336" y="2448"/>
            <a:chExt cx="5091" cy="1632"/>
          </a:xfrm>
        </p:grpSpPr>
        <p:pic>
          <p:nvPicPr>
            <p:cNvPr id="7" name="Picture 5" descr="musical note brooch"/>
            <p:cNvPicPr>
              <a:picLocks noChangeAspect="1" noChangeArrowheads="1"/>
            </p:cNvPicPr>
            <p:nvPr/>
          </p:nvPicPr>
          <p:blipFill>
            <a:blip r:embed="rId3"/>
            <a:srcRect/>
            <a:stretch>
              <a:fillRect/>
            </a:stretch>
          </p:blipFill>
          <p:spPr bwMode="auto">
            <a:xfrm>
              <a:off x="4608" y="2448"/>
              <a:ext cx="819" cy="1632"/>
            </a:xfrm>
            <a:prstGeom prst="rect">
              <a:avLst/>
            </a:prstGeom>
            <a:noFill/>
            <a:ln w="9525">
              <a:noFill/>
              <a:miter lim="800000"/>
              <a:headEnd/>
              <a:tailEnd/>
            </a:ln>
          </p:spPr>
        </p:pic>
        <p:pic>
          <p:nvPicPr>
            <p:cNvPr id="8" name="Picture 6" descr="music notes"/>
            <p:cNvPicPr>
              <a:picLocks noChangeAspect="1" noChangeArrowheads="1"/>
            </p:cNvPicPr>
            <p:nvPr/>
          </p:nvPicPr>
          <p:blipFill>
            <a:blip r:embed="rId4"/>
            <a:srcRect/>
            <a:stretch>
              <a:fillRect/>
            </a:stretch>
          </p:blipFill>
          <p:spPr bwMode="auto">
            <a:xfrm>
              <a:off x="336" y="2640"/>
              <a:ext cx="1075" cy="1392"/>
            </a:xfrm>
            <a:prstGeom prst="rect">
              <a:avLst/>
            </a:prstGeom>
            <a:noFill/>
            <a:ln w="9525">
              <a:noFill/>
              <a:miter lim="800000"/>
              <a:headEnd/>
              <a:tailEnd/>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285728"/>
            <a:ext cx="8715436" cy="1569660"/>
          </a:xfrm>
          <a:prstGeom prst="rect">
            <a:avLst/>
          </a:prstGeom>
        </p:spPr>
        <p:txBody>
          <a:bodyPr wrap="square">
            <a:spAutoFit/>
          </a:bodyPr>
          <a:lstStyle/>
          <a:p>
            <a:r>
              <a:rPr lang="ru-RU" sz="2800" b="1" dirty="0" smtClean="0">
                <a:latin typeface="Times New Roman" pitchFamily="18" charset="0"/>
                <a:cs typeface="Times New Roman" pitchFamily="18" charset="0"/>
              </a:rPr>
              <a:t>      </a:t>
            </a:r>
            <a:r>
              <a:rPr lang="ru-RU" sz="3200" b="1" dirty="0" smtClean="0">
                <a:solidFill>
                  <a:srgbClr val="000099"/>
                </a:solidFill>
                <a:latin typeface="Times New Roman" pitchFamily="18" charset="0"/>
                <a:cs typeface="Times New Roman" pitchFamily="18" charset="0"/>
              </a:rPr>
              <a:t>Эссе</a:t>
            </a:r>
            <a:r>
              <a:rPr lang="ru-RU" sz="3200" dirty="0" smtClean="0">
                <a:solidFill>
                  <a:srgbClr val="000099"/>
                </a:solidFill>
                <a:latin typeface="Times New Roman" pitchFamily="18" charset="0"/>
                <a:cs typeface="Times New Roman" pitchFamily="18" charset="0"/>
              </a:rPr>
              <a:t> француз </a:t>
            </a:r>
            <a:r>
              <a:rPr lang="ru-RU" sz="3200" dirty="0" err="1" smtClean="0">
                <a:solidFill>
                  <a:srgbClr val="000099"/>
                </a:solidFill>
                <a:latin typeface="Times New Roman" pitchFamily="18" charset="0"/>
                <a:cs typeface="Times New Roman" pitchFamily="18" charset="0"/>
              </a:rPr>
              <a:t>тілінен</a:t>
            </a:r>
            <a:r>
              <a:rPr lang="ru-RU"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essai</a:t>
            </a:r>
            <a:r>
              <a:rPr lang="en-US"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ағылшын тілінен</a:t>
            </a:r>
            <a:r>
              <a:rPr lang="ru-RU" sz="3200" dirty="0" smtClean="0">
                <a:solidFill>
                  <a:srgbClr val="000099"/>
                </a:solidFill>
                <a:latin typeface="Times New Roman" pitchFamily="18" charset="0"/>
                <a:cs typeface="Times New Roman" pitchFamily="18" charset="0"/>
              </a:rPr>
              <a:t> "</a:t>
            </a:r>
            <a:r>
              <a:rPr lang="en-US" sz="3200" dirty="0" smtClean="0">
                <a:solidFill>
                  <a:srgbClr val="000099"/>
                </a:solidFill>
                <a:latin typeface="Times New Roman" pitchFamily="18" charset="0"/>
                <a:cs typeface="Times New Roman" pitchFamily="18" charset="0"/>
              </a:rPr>
              <a:t>essay", "assay"- </a:t>
            </a:r>
            <a:r>
              <a:rPr lang="ru-RU" sz="3200" dirty="0" err="1" smtClean="0">
                <a:solidFill>
                  <a:srgbClr val="000099"/>
                </a:solidFill>
                <a:latin typeface="Times New Roman" pitchFamily="18" charset="0"/>
                <a:cs typeface="Times New Roman" pitchFamily="18" charset="0"/>
              </a:rPr>
              <a:t>талпыныс</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жазушылық сынама</a:t>
            </a:r>
            <a:r>
              <a:rPr lang="ru-RU" sz="3200" dirty="0" smtClean="0">
                <a:solidFill>
                  <a:srgbClr val="000099"/>
                </a:solidFill>
                <a:latin typeface="Times New Roman" pitchFamily="18" charset="0"/>
                <a:cs typeface="Times New Roman" pitchFamily="18" charset="0"/>
              </a:rPr>
              <a:t>, очерк; </a:t>
            </a:r>
            <a:r>
              <a:rPr lang="ru-RU" sz="3200" dirty="0" err="1" smtClean="0">
                <a:solidFill>
                  <a:srgbClr val="000099"/>
                </a:solidFill>
                <a:latin typeface="Times New Roman" pitchFamily="18" charset="0"/>
                <a:cs typeface="Times New Roman" pitchFamily="18" charset="0"/>
              </a:rPr>
              <a:t>латын</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тілінен</a:t>
            </a:r>
            <a:r>
              <a:rPr lang="ru-RU" sz="3200" dirty="0" smtClean="0">
                <a:solidFill>
                  <a:srgbClr val="000099"/>
                </a:solidFill>
                <a:latin typeface="Times New Roman" pitchFamily="18" charset="0"/>
                <a:cs typeface="Times New Roman" pitchFamily="18" charset="0"/>
              </a:rPr>
              <a:t> "</a:t>
            </a:r>
            <a:r>
              <a:rPr lang="en-US" sz="3200" dirty="0" err="1" smtClean="0">
                <a:solidFill>
                  <a:srgbClr val="000099"/>
                </a:solidFill>
                <a:latin typeface="Times New Roman" pitchFamily="18" charset="0"/>
                <a:cs typeface="Times New Roman" pitchFamily="18" charset="0"/>
              </a:rPr>
              <a:t>exagium</a:t>
            </a:r>
            <a:r>
              <a:rPr lang="en-US" sz="3200" dirty="0" smtClean="0">
                <a:solidFill>
                  <a:srgbClr val="000099"/>
                </a:solidFill>
                <a:latin typeface="Times New Roman" pitchFamily="18" charset="0"/>
                <a:cs typeface="Times New Roman" pitchFamily="18" charset="0"/>
              </a:rPr>
              <a:t>" – </a:t>
            </a:r>
            <a:r>
              <a:rPr lang="ru-RU" sz="3200" dirty="0" err="1" smtClean="0">
                <a:solidFill>
                  <a:srgbClr val="000099"/>
                </a:solidFill>
                <a:latin typeface="Times New Roman" pitchFamily="18" charset="0"/>
                <a:cs typeface="Times New Roman" pitchFamily="18" charset="0"/>
              </a:rPr>
              <a:t>ойлау</a:t>
            </a:r>
            <a:r>
              <a:rPr lang="ru-RU" sz="3200" dirty="0" smtClean="0">
                <a:solidFill>
                  <a:srgbClr val="000099"/>
                </a:solidFill>
                <a:latin typeface="Times New Roman" pitchFamily="18" charset="0"/>
                <a:cs typeface="Times New Roman" pitchFamily="18" charset="0"/>
              </a:rPr>
              <a:t>.</a:t>
            </a:r>
            <a:endParaRPr lang="ru-RU" sz="3200" dirty="0">
              <a:solidFill>
                <a:srgbClr val="000099"/>
              </a:solidFill>
              <a:latin typeface="Times New Roman" pitchFamily="18" charset="0"/>
              <a:cs typeface="Times New Roman" pitchFamily="18" charset="0"/>
            </a:endParaRPr>
          </a:p>
        </p:txBody>
      </p:sp>
      <p:sp>
        <p:nvSpPr>
          <p:cNvPr id="5" name="Прямоугольник 4"/>
          <p:cNvSpPr/>
          <p:nvPr/>
        </p:nvSpPr>
        <p:spPr>
          <a:xfrm>
            <a:off x="214282" y="2571744"/>
            <a:ext cx="8715436" cy="3539430"/>
          </a:xfrm>
          <a:prstGeom prst="rect">
            <a:avLst/>
          </a:prstGeom>
        </p:spPr>
        <p:txBody>
          <a:bodyPr wrap="square">
            <a:spAutoFit/>
          </a:bodyPr>
          <a:lstStyle/>
          <a:p>
            <a:r>
              <a:rPr lang="ru-RU" sz="3200" b="1" dirty="0" smtClean="0">
                <a:solidFill>
                  <a:srgbClr val="000099"/>
                </a:solidFill>
                <a:latin typeface="Times New Roman" pitchFamily="18" charset="0"/>
                <a:cs typeface="Times New Roman" pitchFamily="18" charset="0"/>
              </a:rPr>
              <a:t>Эссе</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философияның</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эстетиканың</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әдеби сынның</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публицистиканың</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көркем әдебиеттің тұрақталған</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қалыптасқан тұжырымдарға жаңа қырынан қарап</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өзінше толғап</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әрі дағдыдан</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әдеттен</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көне соқпақтардан бөлек</a:t>
            </a:r>
            <a:r>
              <a:rPr lang="ru-RU" sz="3200" dirty="0" smtClean="0">
                <a:solidFill>
                  <a:srgbClr val="000099"/>
                </a:solidFill>
                <a:latin typeface="Times New Roman" pitchFamily="18" charset="0"/>
                <a:cs typeface="Times New Roman" pitchFamily="18" charset="0"/>
              </a:rPr>
              <a:t>, </a:t>
            </a:r>
            <a:r>
              <a:rPr lang="ru-RU" sz="3200" dirty="0" err="1" smtClean="0">
                <a:solidFill>
                  <a:srgbClr val="000099"/>
                </a:solidFill>
                <a:latin typeface="Times New Roman" pitchFamily="18" charset="0"/>
                <a:cs typeface="Times New Roman" pitchFamily="18" charset="0"/>
              </a:rPr>
              <a:t>тың болжамдар</a:t>
            </a:r>
            <a:r>
              <a:rPr lang="ru-RU" sz="3200" dirty="0" smtClean="0">
                <a:solidFill>
                  <a:srgbClr val="000099"/>
                </a:solidFill>
                <a:latin typeface="Times New Roman" pitchFamily="18" charset="0"/>
                <a:cs typeface="Times New Roman" pitchFamily="18" charset="0"/>
              </a:rPr>
              <a:t> мен </a:t>
            </a:r>
            <a:r>
              <a:rPr lang="ru-RU" sz="3200" dirty="0" err="1" smtClean="0">
                <a:solidFill>
                  <a:srgbClr val="000099"/>
                </a:solidFill>
                <a:latin typeface="Times New Roman" pitchFamily="18" charset="0"/>
                <a:cs typeface="Times New Roman" pitchFamily="18" charset="0"/>
              </a:rPr>
              <a:t>түйіндеулерге құрылатын </a:t>
            </a:r>
            <a:r>
              <a:rPr lang="ru-RU" sz="3200" dirty="0" smtClean="0">
                <a:solidFill>
                  <a:srgbClr val="000099"/>
                </a:solidFill>
                <a:latin typeface="Times New Roman" pitchFamily="18" charset="0"/>
                <a:cs typeface="Times New Roman" pitchFamily="18" charset="0"/>
              </a:rPr>
              <a:t>жанры.</a:t>
            </a:r>
            <a:endParaRPr lang="ru-RU" sz="3200" dirty="0">
              <a:solidFill>
                <a:srgbClr val="000099"/>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357166"/>
            <a:ext cx="8786874" cy="4524315"/>
          </a:xfrm>
          <a:prstGeom prst="rect">
            <a:avLst/>
          </a:prstGeom>
        </p:spPr>
        <p:txBody>
          <a:bodyPr wrap="square">
            <a:spAutoFit/>
          </a:bodyPr>
          <a:lstStyle/>
          <a:p>
            <a:r>
              <a:rPr lang="ru-RU" sz="2400" b="1" dirty="0" smtClean="0">
                <a:solidFill>
                  <a:srgbClr val="000099"/>
                </a:solidFill>
                <a:latin typeface="Times New Roman" pitchFamily="18" charset="0"/>
                <a:cs typeface="Times New Roman" pitchFamily="18" charset="0"/>
              </a:rPr>
              <a:t>Эссе</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табиғаты сыршыл</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сезімге</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тіл</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бояуларының айрықша салтанатына</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әшекейлі композицияға құрылады</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Өзгеше бітімді</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бұл өнер туындысында</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эссеші</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интеллектуалдық байлығын, аңғарымпаздығын, жарқын, тапқыр ойлылығын, өмір саяхатындағы көрген-білетін, сезінген-түйгенін, тәжірибелерін жомарттықпен жайып</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салады</a:t>
            </a:r>
            <a:r>
              <a:rPr lang="ru-RU" sz="2400" dirty="0" smtClean="0">
                <a:solidFill>
                  <a:srgbClr val="000099"/>
                </a:solidFill>
                <a:latin typeface="Times New Roman" pitchFamily="18" charset="0"/>
                <a:cs typeface="Times New Roman" pitchFamily="18" charset="0"/>
              </a:rPr>
              <a:t>. </a:t>
            </a:r>
            <a:r>
              <a:rPr lang="ru-RU" sz="2400" b="1" dirty="0" smtClean="0">
                <a:solidFill>
                  <a:srgbClr val="000099"/>
                </a:solidFill>
                <a:latin typeface="Times New Roman" pitchFamily="18" charset="0"/>
                <a:cs typeface="Times New Roman" pitchFamily="18" charset="0"/>
              </a:rPr>
              <a:t>Эссе</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сипатында</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туған туындыларға батыл</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болжамдар</a:t>
            </a:r>
            <a:r>
              <a:rPr lang="ru-RU" sz="2400" dirty="0" smtClean="0">
                <a:solidFill>
                  <a:srgbClr val="000099"/>
                </a:solidFill>
                <a:latin typeface="Times New Roman" pitchFamily="18" charset="0"/>
                <a:cs typeface="Times New Roman" pitchFamily="18" charset="0"/>
              </a:rPr>
              <a:t> мен </a:t>
            </a:r>
            <a:r>
              <a:rPr lang="ru-RU" sz="2400" dirty="0" err="1" smtClean="0">
                <a:solidFill>
                  <a:srgbClr val="000099"/>
                </a:solidFill>
                <a:latin typeface="Times New Roman" pitchFamily="18" charset="0"/>
                <a:cs typeface="Times New Roman" pitchFamily="18" charset="0"/>
              </a:rPr>
              <a:t>өткір ұсыныстар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пікір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жарыстырулар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мен</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талас</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тудыратын</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жорамалдар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ойлар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көкейге қонымды</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таным</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көкжиегін кеңейтуге қозғау саларлық байламдар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тән</a:t>
            </a:r>
            <a:r>
              <a:rPr lang="ru-RU" sz="2400" dirty="0" smtClean="0">
                <a:solidFill>
                  <a:srgbClr val="000099"/>
                </a:solidFill>
                <a:latin typeface="Times New Roman" pitchFamily="18" charset="0"/>
                <a:cs typeface="Times New Roman" pitchFamily="18" charset="0"/>
              </a:rPr>
              <a:t>.</a:t>
            </a:r>
          </a:p>
          <a:p>
            <a:r>
              <a:rPr lang="ru-RU" sz="2400" b="1" dirty="0" smtClean="0">
                <a:solidFill>
                  <a:srgbClr val="000099"/>
                </a:solidFill>
                <a:latin typeface="Times New Roman" pitchFamily="18" charset="0"/>
                <a:cs typeface="Times New Roman" pitchFamily="18" charset="0"/>
              </a:rPr>
              <a:t>     </a:t>
            </a:r>
            <a:r>
              <a:rPr lang="ru-RU" sz="2400" b="1" dirty="0" err="1" smtClean="0">
                <a:solidFill>
                  <a:srgbClr val="000099"/>
                </a:solidFill>
                <a:latin typeface="Times New Roman" pitchFamily="18" charset="0"/>
                <a:cs typeface="Times New Roman" pitchFamily="18" charset="0"/>
              </a:rPr>
              <a:t>Қарапайым тілмен</a:t>
            </a:r>
            <a:r>
              <a:rPr lang="ru-RU" sz="2400" b="1" dirty="0" smtClean="0">
                <a:solidFill>
                  <a:srgbClr val="000099"/>
                </a:solidFill>
                <a:latin typeface="Times New Roman" pitchFamily="18" charset="0"/>
                <a:cs typeface="Times New Roman" pitchFamily="18" charset="0"/>
              </a:rPr>
              <a:t> </a:t>
            </a:r>
            <a:r>
              <a:rPr lang="ru-RU" sz="2400" b="1" dirty="0" err="1" smtClean="0">
                <a:solidFill>
                  <a:srgbClr val="000099"/>
                </a:solidFill>
                <a:latin typeface="Times New Roman" pitchFamily="18" charset="0"/>
                <a:cs typeface="Times New Roman" pitchFamily="18" charset="0"/>
              </a:rPr>
              <a:t>айтқанда</a:t>
            </a:r>
            <a:r>
              <a:rPr lang="ru-RU" sz="2400" dirty="0" err="1" smtClean="0">
                <a:solidFill>
                  <a:srgbClr val="000099"/>
                </a:solidFill>
                <a:latin typeface="Times New Roman" pitchFamily="18" charset="0"/>
                <a:cs typeface="Times New Roman" pitchFamily="18" charset="0"/>
              </a:rPr>
              <a:t>, сіздің қандай </a:t>
            </a:r>
            <a:r>
              <a:rPr lang="ru-RU" sz="2400" dirty="0" smtClean="0">
                <a:solidFill>
                  <a:srgbClr val="000099"/>
                </a:solidFill>
                <a:latin typeface="Times New Roman" pitchFamily="18" charset="0"/>
                <a:cs typeface="Times New Roman" pitchFamily="18" charset="0"/>
              </a:rPr>
              <a:t>да </a:t>
            </a:r>
            <a:r>
              <a:rPr lang="ru-RU" sz="2400" dirty="0" err="1" smtClean="0">
                <a:solidFill>
                  <a:srgbClr val="000099"/>
                </a:solidFill>
                <a:latin typeface="Times New Roman" pitchFamily="18" charset="0"/>
                <a:cs typeface="Times New Roman" pitchFamily="18" charset="0"/>
              </a:rPr>
              <a:t>бір</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тақырыпқа өзіңіздің көзқарасыңыз</a:t>
            </a:r>
            <a:r>
              <a:rPr lang="ru-RU" sz="2400" dirty="0" smtClean="0">
                <a:solidFill>
                  <a:srgbClr val="000099"/>
                </a:solidFill>
                <a:latin typeface="Times New Roman" pitchFamily="18" charset="0"/>
                <a:cs typeface="Times New Roman" pitchFamily="18" charset="0"/>
              </a:rPr>
              <a:t>, </a:t>
            </a:r>
            <a:r>
              <a:rPr lang="ru-RU" sz="2400" dirty="0" err="1" smtClean="0">
                <a:solidFill>
                  <a:srgbClr val="000099"/>
                </a:solidFill>
                <a:latin typeface="Times New Roman" pitchFamily="18" charset="0"/>
                <a:cs typeface="Times New Roman" pitchFamily="18" charset="0"/>
              </a:rPr>
              <a:t>ойтолғауыңыз</a:t>
            </a:r>
            <a:r>
              <a:rPr lang="ru-RU" sz="2400" dirty="0" smtClean="0">
                <a:solidFill>
                  <a:srgbClr val="000099"/>
                </a:solidFill>
                <a:latin typeface="Times New Roman" pitchFamily="18" charset="0"/>
                <a:cs typeface="Times New Roman" pitchFamily="18" charset="0"/>
              </a:rPr>
              <a:t>...мини </a:t>
            </a:r>
            <a:r>
              <a:rPr lang="ru-RU" sz="2400" dirty="0" err="1" smtClean="0">
                <a:solidFill>
                  <a:srgbClr val="000099"/>
                </a:solidFill>
                <a:latin typeface="Times New Roman" pitchFamily="18" charset="0"/>
                <a:cs typeface="Times New Roman" pitchFamily="18" charset="0"/>
              </a:rPr>
              <a:t>шығарма</a:t>
            </a:r>
            <a:r>
              <a:rPr lang="ru-RU" sz="2400" dirty="0" smtClean="0">
                <a:solidFill>
                  <a:srgbClr val="000099"/>
                </a:solidFill>
                <a:latin typeface="Times New Roman" pitchFamily="18" charset="0"/>
                <a:cs typeface="Times New Roman" pitchFamily="18" charset="0"/>
              </a:rPr>
              <a:t> </a:t>
            </a:r>
            <a:endParaRPr lang="ru-RU" sz="2400" dirty="0">
              <a:solidFill>
                <a:srgbClr val="000099"/>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188640"/>
            <a:ext cx="8856984" cy="6001643"/>
          </a:xfrm>
          <a:prstGeom prst="rect">
            <a:avLst/>
          </a:prstGeom>
        </p:spPr>
        <p:txBody>
          <a:bodyPr wrap="square">
            <a:spAutoFit/>
          </a:bodyPr>
          <a:lstStyle/>
          <a:p>
            <a:r>
              <a:rPr lang="ru-RU" sz="2200" b="1" dirty="0" smtClean="0">
                <a:solidFill>
                  <a:srgbClr val="000099"/>
                </a:solidFill>
                <a:latin typeface="Times New Roman" pitchFamily="18" charset="0"/>
                <a:cs typeface="Times New Roman" pitchFamily="18" charset="0"/>
              </a:rPr>
              <a:t>      Эссе </a:t>
            </a:r>
            <a:r>
              <a:rPr lang="ru-RU" sz="2200" b="1" dirty="0" err="1" smtClean="0">
                <a:solidFill>
                  <a:srgbClr val="000099"/>
                </a:solidFill>
                <a:latin typeface="Times New Roman" pitchFamily="18" charset="0"/>
                <a:cs typeface="Times New Roman" pitchFamily="18" charset="0"/>
              </a:rPr>
              <a:t>құрылымы оған қойылған талаптарға сай</a:t>
            </a:r>
            <a:r>
              <a:rPr lang="ru-RU" sz="2200" b="1" dirty="0" smtClean="0">
                <a:solidFill>
                  <a:srgbClr val="000099"/>
                </a:solidFill>
                <a:latin typeface="Times New Roman" pitchFamily="18" charset="0"/>
                <a:cs typeface="Times New Roman" pitchFamily="18" charset="0"/>
              </a:rPr>
              <a:t> </a:t>
            </a:r>
            <a:r>
              <a:rPr lang="ru-RU" sz="2200" b="1" dirty="0" err="1" smtClean="0">
                <a:solidFill>
                  <a:srgbClr val="000099"/>
                </a:solidFill>
                <a:latin typeface="Times New Roman" pitchFamily="18" charset="0"/>
                <a:cs typeface="Times New Roman" pitchFamily="18" charset="0"/>
              </a:rPr>
              <a:t>анықталады</a:t>
            </a:r>
            <a:r>
              <a:rPr lang="ru-RU" sz="2200" b="1" dirty="0" smtClean="0">
                <a:solidFill>
                  <a:srgbClr val="000099"/>
                </a:solidFill>
                <a:latin typeface="Times New Roman" pitchFamily="18" charset="0"/>
                <a:cs typeface="Times New Roman" pitchFamily="18" charset="0"/>
              </a:rPr>
              <a:t>: </a:t>
            </a:r>
            <a:r>
              <a:rPr lang="ru-RU" sz="2200" dirty="0" smtClean="0">
                <a:solidFill>
                  <a:srgbClr val="000099"/>
                </a:solidFill>
                <a:latin typeface="Times New Roman" pitchFamily="18" charset="0"/>
                <a:cs typeface="Times New Roman" pitchFamily="18" charset="0"/>
              </a:rPr>
              <a:t/>
            </a:r>
            <a:br>
              <a:rPr lang="ru-RU" sz="2200" dirty="0" smtClean="0">
                <a:solidFill>
                  <a:srgbClr val="000099"/>
                </a:solidFill>
                <a:latin typeface="Times New Roman" pitchFamily="18" charset="0"/>
                <a:cs typeface="Times New Roman" pitchFamily="18" charset="0"/>
              </a:rPr>
            </a:br>
            <a:r>
              <a:rPr lang="ru-RU" sz="2200" dirty="0" smtClean="0">
                <a:solidFill>
                  <a:srgbClr val="000099"/>
                </a:solidFill>
                <a:latin typeface="Times New Roman" pitchFamily="18" charset="0"/>
                <a:cs typeface="Times New Roman" pitchFamily="18" charset="0"/>
              </a:rPr>
              <a:t>1) </a:t>
            </a:r>
            <a:r>
              <a:rPr lang="ru-RU" sz="2200" dirty="0" err="1" smtClean="0">
                <a:solidFill>
                  <a:srgbClr val="000099"/>
                </a:solidFill>
                <a:latin typeface="Times New Roman" pitchFamily="18" charset="0"/>
                <a:cs typeface="Times New Roman" pitchFamily="18" charset="0"/>
              </a:rPr>
              <a:t>белгілі</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бір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мәселеге қатысты </a:t>
            </a:r>
            <a:r>
              <a:rPr lang="ru-RU" sz="2200" dirty="0" smtClean="0">
                <a:solidFill>
                  <a:srgbClr val="000099"/>
                </a:solidFill>
                <a:latin typeface="Times New Roman" pitchFamily="18" charset="0"/>
                <a:cs typeface="Times New Roman" pitchFamily="18" charset="0"/>
              </a:rPr>
              <a:t>эссе </a:t>
            </a:r>
            <a:r>
              <a:rPr lang="ru-RU" sz="2200" dirty="0" err="1" smtClean="0">
                <a:solidFill>
                  <a:srgbClr val="000099"/>
                </a:solidFill>
                <a:latin typeface="Times New Roman" pitchFamily="18" charset="0"/>
                <a:cs typeface="Times New Roman" pitchFamily="18" charset="0"/>
              </a:rPr>
              <a:t>авторының ойы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қысқаша </a:t>
            </a:r>
            <a:r>
              <a:rPr lang="ru-RU" sz="2200" dirty="0" smtClean="0">
                <a:solidFill>
                  <a:srgbClr val="000099"/>
                </a:solidFill>
                <a:latin typeface="Times New Roman" pitchFamily="18" charset="0"/>
                <a:cs typeface="Times New Roman" pitchFamily="18" charset="0"/>
              </a:rPr>
              <a:t>тезис </a:t>
            </a:r>
            <a:r>
              <a:rPr lang="ru-RU" sz="2200" dirty="0" err="1" smtClean="0">
                <a:solidFill>
                  <a:srgbClr val="000099"/>
                </a:solidFill>
                <a:latin typeface="Times New Roman" pitchFamily="18" charset="0"/>
                <a:cs typeface="Times New Roman" pitchFamily="18" charset="0"/>
              </a:rPr>
              <a:t>үлгісінде беріледі</a:t>
            </a:r>
            <a:r>
              <a:rPr lang="ru-RU" sz="2200" dirty="0" smtClean="0">
                <a:solidFill>
                  <a:srgbClr val="000099"/>
                </a:solidFill>
                <a:latin typeface="Times New Roman" pitchFamily="18" charset="0"/>
                <a:cs typeface="Times New Roman" pitchFamily="18" charset="0"/>
              </a:rPr>
              <a:t> (Т);</a:t>
            </a:r>
            <a:br>
              <a:rPr lang="ru-RU" sz="2200" dirty="0" smtClean="0">
                <a:solidFill>
                  <a:srgbClr val="000099"/>
                </a:solidFill>
                <a:latin typeface="Times New Roman" pitchFamily="18" charset="0"/>
                <a:cs typeface="Times New Roman" pitchFamily="18" charset="0"/>
              </a:rPr>
            </a:br>
            <a:r>
              <a:rPr lang="ru-RU" sz="2200" dirty="0" smtClean="0">
                <a:solidFill>
                  <a:srgbClr val="000099"/>
                </a:solidFill>
                <a:latin typeface="Times New Roman" pitchFamily="18" charset="0"/>
                <a:cs typeface="Times New Roman" pitchFamily="18" charset="0"/>
              </a:rPr>
              <a:t>2) ой </a:t>
            </a:r>
            <a:r>
              <a:rPr lang="ru-RU" sz="2200" dirty="0" err="1" smtClean="0">
                <a:solidFill>
                  <a:srgbClr val="000099"/>
                </a:solidFill>
                <a:latin typeface="Times New Roman" pitchFamily="18" charset="0"/>
                <a:cs typeface="Times New Roman" pitchFamily="18" charset="0"/>
              </a:rPr>
              <a:t>дәлелдермен бекітіліп</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отыруы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қажет</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сол</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үшін тезистен</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соң дәлелдер </a:t>
            </a:r>
            <a:r>
              <a:rPr lang="ru-RU" sz="2200" dirty="0" smtClean="0">
                <a:solidFill>
                  <a:srgbClr val="000099"/>
                </a:solidFill>
                <a:latin typeface="Times New Roman" pitchFamily="18" charset="0"/>
                <a:cs typeface="Times New Roman" pitchFamily="18" charset="0"/>
              </a:rPr>
              <a:t>(</a:t>
            </a:r>
            <a:r>
              <a:rPr lang="ru-RU" sz="2200" dirty="0" err="1" smtClean="0">
                <a:solidFill>
                  <a:srgbClr val="000099"/>
                </a:solidFill>
                <a:latin typeface="Times New Roman" pitchFamily="18" charset="0"/>
                <a:cs typeface="Times New Roman" pitchFamily="18" charset="0"/>
              </a:rPr>
              <a:t>аргументтер</a:t>
            </a:r>
            <a:r>
              <a:rPr lang="ru-RU" sz="2200" dirty="0" smtClean="0">
                <a:solidFill>
                  <a:srgbClr val="000099"/>
                </a:solidFill>
                <a:latin typeface="Times New Roman" pitchFamily="18" charset="0"/>
                <a:cs typeface="Times New Roman" pitchFamily="18" charset="0"/>
              </a:rPr>
              <a:t>) (А) </a:t>
            </a:r>
            <a:r>
              <a:rPr lang="ru-RU" sz="2200" dirty="0" err="1" smtClean="0">
                <a:solidFill>
                  <a:srgbClr val="000099"/>
                </a:solidFill>
                <a:latin typeface="Times New Roman" pitchFamily="18" charset="0"/>
                <a:cs typeface="Times New Roman" pitchFamily="18" charset="0"/>
              </a:rPr>
              <a:t>беріледі</a:t>
            </a:r>
            <a:r>
              <a:rPr lang="ru-RU" sz="2200" dirty="0" smtClean="0">
                <a:solidFill>
                  <a:srgbClr val="000099"/>
                </a:solidFill>
                <a:latin typeface="Times New Roman" pitchFamily="18" charset="0"/>
                <a:cs typeface="Times New Roman" pitchFamily="18" charset="0"/>
              </a:rPr>
              <a:t>. </a:t>
            </a:r>
            <a:br>
              <a:rPr lang="ru-RU" sz="2200" dirty="0" smtClean="0">
                <a:solidFill>
                  <a:srgbClr val="000099"/>
                </a:solidFill>
                <a:latin typeface="Times New Roman" pitchFamily="18" charset="0"/>
                <a:cs typeface="Times New Roman" pitchFamily="18" charset="0"/>
              </a:rPr>
            </a:b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Дәлелдер </a:t>
            </a:r>
            <a:r>
              <a:rPr lang="ru-RU" sz="2200" dirty="0" smtClean="0">
                <a:solidFill>
                  <a:srgbClr val="000099"/>
                </a:solidFill>
                <a:latin typeface="Times New Roman" pitchFamily="18" charset="0"/>
                <a:cs typeface="Times New Roman" pitchFamily="18" charset="0"/>
              </a:rPr>
              <a:t>(аргументы) — </a:t>
            </a:r>
            <a:r>
              <a:rPr lang="ru-RU" sz="2200" dirty="0" err="1" smtClean="0">
                <a:solidFill>
                  <a:srgbClr val="000099"/>
                </a:solidFill>
                <a:latin typeface="Times New Roman" pitchFamily="18" charset="0"/>
                <a:cs typeface="Times New Roman" pitchFamily="18" charset="0"/>
              </a:rPr>
              <a:t>бұл қоғамдық өмір фактілері</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құбылыстары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оқиғалар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өмірлік жағдаяттар </a:t>
            </a:r>
            <a:r>
              <a:rPr lang="ru-RU" sz="2200" dirty="0" smtClean="0">
                <a:solidFill>
                  <a:srgbClr val="000099"/>
                </a:solidFill>
                <a:latin typeface="Times New Roman" pitchFamily="18" charset="0"/>
                <a:cs typeface="Times New Roman" pitchFamily="18" charset="0"/>
              </a:rPr>
              <a:t>мен </a:t>
            </a:r>
            <a:r>
              <a:rPr lang="ru-RU" sz="2200" dirty="0" err="1" smtClean="0">
                <a:solidFill>
                  <a:srgbClr val="000099"/>
                </a:solidFill>
                <a:latin typeface="Times New Roman" pitchFamily="18" charset="0"/>
                <a:cs typeface="Times New Roman" pitchFamily="18" charset="0"/>
              </a:rPr>
              <a:t>тәжірибелер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ғылыми дәлелдемелер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ғалымдар пікіріне</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жасалған сілтемелер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және </a:t>
            </a:r>
            <a:r>
              <a:rPr lang="ru-RU" sz="2200" dirty="0" smtClean="0">
                <a:solidFill>
                  <a:srgbClr val="000099"/>
                </a:solidFill>
                <a:latin typeface="Times New Roman" pitchFamily="18" charset="0"/>
                <a:cs typeface="Times New Roman" pitchFamily="18" charset="0"/>
              </a:rPr>
              <a:t>т.б. </a:t>
            </a:r>
            <a:r>
              <a:rPr lang="ru-RU" sz="2200" dirty="0" err="1" smtClean="0">
                <a:solidFill>
                  <a:srgbClr val="000099"/>
                </a:solidFill>
                <a:latin typeface="Times New Roman" pitchFamily="18" charset="0"/>
                <a:cs typeface="Times New Roman" pitchFamily="18" charset="0"/>
              </a:rPr>
              <a:t>Әрбір тезиске</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қатысты екі</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дәлел жазған жөн: бір</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дәлел сенімсіздеу</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шығуы мүмкін, </a:t>
            </a:r>
            <a:r>
              <a:rPr lang="ru-RU" sz="2200" dirty="0" smtClean="0">
                <a:solidFill>
                  <a:srgbClr val="000099"/>
                </a:solidFill>
                <a:latin typeface="Times New Roman" pitchFamily="18" charset="0"/>
                <a:cs typeface="Times New Roman" pitchFamily="18" charset="0"/>
              </a:rPr>
              <a:t>ал </a:t>
            </a:r>
            <a:r>
              <a:rPr lang="ru-RU" sz="2200" dirty="0" err="1" smtClean="0">
                <a:solidFill>
                  <a:srgbClr val="000099"/>
                </a:solidFill>
                <a:latin typeface="Times New Roman" pitchFamily="18" charset="0"/>
                <a:cs typeface="Times New Roman" pitchFamily="18" charset="0"/>
              </a:rPr>
              <a:t>үш дәлел қысқалық </a:t>
            </a:r>
            <a:r>
              <a:rPr lang="ru-RU" sz="2200" dirty="0" smtClean="0">
                <a:solidFill>
                  <a:srgbClr val="000099"/>
                </a:solidFill>
                <a:latin typeface="Times New Roman" pitchFamily="18" charset="0"/>
                <a:cs typeface="Times New Roman" pitchFamily="18" charset="0"/>
              </a:rPr>
              <a:t>пен </a:t>
            </a:r>
            <a:r>
              <a:rPr lang="ru-RU" sz="2200" dirty="0" err="1" smtClean="0">
                <a:solidFill>
                  <a:srgbClr val="000099"/>
                </a:solidFill>
                <a:latin typeface="Times New Roman" pitchFamily="18" charset="0"/>
                <a:cs typeface="Times New Roman" pitchFamily="18" charset="0"/>
              </a:rPr>
              <a:t>бейнелілікке</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бағытталған </a:t>
            </a:r>
            <a:r>
              <a:rPr lang="ru-RU" sz="2200" dirty="0" smtClean="0">
                <a:solidFill>
                  <a:srgbClr val="000099"/>
                </a:solidFill>
                <a:latin typeface="Times New Roman" pitchFamily="18" charset="0"/>
                <a:cs typeface="Times New Roman" pitchFamily="18" charset="0"/>
              </a:rPr>
              <a:t>жанр </a:t>
            </a:r>
            <a:r>
              <a:rPr lang="ru-RU" sz="2200" dirty="0" err="1" smtClean="0">
                <a:solidFill>
                  <a:srgbClr val="000099"/>
                </a:solidFill>
                <a:latin typeface="Times New Roman" pitchFamily="18" charset="0"/>
                <a:cs typeface="Times New Roman" pitchFamily="18" charset="0"/>
              </a:rPr>
              <a:t>түрінде орындалған шығарма үшін тым</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көптік танытуы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ықтимал</a:t>
            </a:r>
            <a:r>
              <a:rPr lang="kk-KZ" sz="2200" dirty="0" smtClean="0">
                <a:solidFill>
                  <a:srgbClr val="000099"/>
                </a:solidFill>
                <a:latin typeface="Times New Roman" pitchFamily="18" charset="0"/>
                <a:cs typeface="Times New Roman" pitchFamily="18" charset="0"/>
              </a:rPr>
              <a:t>.</a:t>
            </a:r>
            <a:r>
              <a:rPr lang="ru-RU" sz="2200" dirty="0" smtClean="0">
                <a:solidFill>
                  <a:srgbClr val="000099"/>
                </a:solidFill>
                <a:latin typeface="Times New Roman" pitchFamily="18" charset="0"/>
                <a:cs typeface="Times New Roman" pitchFamily="18" charset="0"/>
              </a:rPr>
              <a:t/>
            </a:r>
            <a:br>
              <a:rPr lang="ru-RU" sz="2200" dirty="0" smtClean="0">
                <a:solidFill>
                  <a:srgbClr val="000099"/>
                </a:solidFill>
                <a:latin typeface="Times New Roman" pitchFamily="18" charset="0"/>
                <a:cs typeface="Times New Roman" pitchFamily="18" charset="0"/>
              </a:rPr>
            </a:b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Сонымен</a:t>
            </a:r>
            <a:r>
              <a:rPr lang="ru-RU" sz="2200" dirty="0" smtClean="0">
                <a:solidFill>
                  <a:srgbClr val="000099"/>
                </a:solidFill>
                <a:latin typeface="Times New Roman" pitchFamily="18" charset="0"/>
                <a:cs typeface="Times New Roman" pitchFamily="18" charset="0"/>
              </a:rPr>
              <a:t>, эссе </a:t>
            </a:r>
            <a:r>
              <a:rPr lang="ru-RU" sz="2200" dirty="0" err="1" smtClean="0">
                <a:solidFill>
                  <a:srgbClr val="000099"/>
                </a:solidFill>
                <a:latin typeface="Times New Roman" pitchFamily="18" charset="0"/>
                <a:cs typeface="Times New Roman" pitchFamily="18" charset="0"/>
              </a:rPr>
              <a:t>бірінен</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бірі</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туындайтын</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сақиналы құрылымды болады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тезистер</a:t>
            </a:r>
            <a:r>
              <a:rPr lang="ru-RU" sz="2200" dirty="0" smtClean="0">
                <a:solidFill>
                  <a:srgbClr val="000099"/>
                </a:solidFill>
                <a:latin typeface="Times New Roman" pitchFamily="18" charset="0"/>
                <a:cs typeface="Times New Roman" pitchFamily="18" charset="0"/>
              </a:rPr>
              <a:t> мен </a:t>
            </a:r>
            <a:r>
              <a:rPr lang="ru-RU" sz="2200" dirty="0" err="1" smtClean="0">
                <a:solidFill>
                  <a:srgbClr val="000099"/>
                </a:solidFill>
                <a:latin typeface="Times New Roman" pitchFamily="18" charset="0"/>
                <a:cs typeface="Times New Roman" pitchFamily="18" charset="0"/>
              </a:rPr>
              <a:t>дәлелдердің </a:t>
            </a:r>
            <a:r>
              <a:rPr lang="ru-RU" sz="2200" dirty="0" smtClean="0">
                <a:solidFill>
                  <a:srgbClr val="000099"/>
                </a:solidFill>
                <a:latin typeface="Times New Roman" pitchFamily="18" charset="0"/>
                <a:cs typeface="Times New Roman" pitchFamily="18" charset="0"/>
              </a:rPr>
              <a:t>саны </a:t>
            </a:r>
            <a:r>
              <a:rPr lang="ru-RU" sz="2200" dirty="0" err="1" smtClean="0">
                <a:solidFill>
                  <a:srgbClr val="000099"/>
                </a:solidFill>
                <a:latin typeface="Times New Roman" pitchFamily="18" charset="0"/>
                <a:cs typeface="Times New Roman" pitchFamily="18" charset="0"/>
              </a:rPr>
              <a:t>тақырыпқа</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таңдалып алынған жоспар</a:t>
            </a:r>
            <a:r>
              <a:rPr lang="ru-RU" sz="2200" dirty="0" smtClean="0">
                <a:solidFill>
                  <a:srgbClr val="000099"/>
                </a:solidFill>
                <a:latin typeface="Times New Roman" pitchFamily="18" charset="0"/>
                <a:cs typeface="Times New Roman" pitchFamily="18" charset="0"/>
              </a:rPr>
              <a:t> мен </a:t>
            </a:r>
            <a:r>
              <a:rPr lang="ru-RU" sz="2200" dirty="0" err="1" smtClean="0">
                <a:solidFill>
                  <a:srgbClr val="000099"/>
                </a:solidFill>
                <a:latin typeface="Times New Roman" pitchFamily="18" charset="0"/>
                <a:cs typeface="Times New Roman" pitchFamily="18" charset="0"/>
              </a:rPr>
              <a:t>логикаға</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ойдың дамуына</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байланысты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Сонымен</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эсседе</a:t>
            </a:r>
            <a:r>
              <a:rPr lang="ru-RU" sz="2200" dirty="0" smtClean="0">
                <a:solidFill>
                  <a:srgbClr val="000099"/>
                </a:solidFill>
                <a:latin typeface="Times New Roman" pitchFamily="18" charset="0"/>
                <a:cs typeface="Times New Roman" pitchFamily="18" charset="0"/>
              </a:rPr>
              <a:t> ой </a:t>
            </a:r>
            <a:r>
              <a:rPr lang="ru-RU" sz="2200" dirty="0" err="1" smtClean="0">
                <a:solidFill>
                  <a:srgbClr val="000099"/>
                </a:solidFill>
                <a:latin typeface="Times New Roman" pitchFamily="18" charset="0"/>
                <a:cs typeface="Times New Roman" pitchFamily="18" charset="0"/>
              </a:rPr>
              <a:t>айтылады</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ол</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дәлелденеді</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сосын</a:t>
            </a:r>
            <a:r>
              <a:rPr lang="ru-RU" sz="2200" dirty="0" smtClean="0">
                <a:solidFill>
                  <a:srgbClr val="000099"/>
                </a:solidFill>
                <a:latin typeface="Times New Roman" pitchFamily="18" charset="0"/>
                <a:cs typeface="Times New Roman" pitchFamily="18" charset="0"/>
              </a:rPr>
              <a:t> </a:t>
            </a:r>
            <a:r>
              <a:rPr lang="ru-RU" sz="2200" dirty="0" err="1" smtClean="0">
                <a:solidFill>
                  <a:srgbClr val="000099"/>
                </a:solidFill>
                <a:latin typeface="Times New Roman" pitchFamily="18" charset="0"/>
                <a:cs typeface="Times New Roman" pitchFamily="18" charset="0"/>
              </a:rPr>
              <a:t>тұжырымдалады</a:t>
            </a:r>
            <a:r>
              <a:rPr lang="ru-RU" sz="2200" dirty="0" smtClean="0">
                <a:solidFill>
                  <a:srgbClr val="000099"/>
                </a:solidFill>
                <a:latin typeface="Times New Roman" pitchFamily="18" charset="0"/>
                <a:cs typeface="Times New Roman" pitchFamily="18" charset="0"/>
              </a:rPr>
              <a:t>.</a:t>
            </a:r>
          </a:p>
          <a:p>
            <a:r>
              <a:rPr lang="ru-RU" b="1" dirty="0" smtClean="0">
                <a:solidFill>
                  <a:srgbClr val="002060"/>
                </a:solidFill>
                <a:latin typeface="Times New Roman" pitchFamily="18" charset="0"/>
                <a:cs typeface="Times New Roman" pitchFamily="18" charset="0"/>
              </a:rPr>
              <a:t/>
            </a:r>
            <a:br>
              <a:rPr lang="ru-RU" b="1" dirty="0" smtClean="0">
                <a:solidFill>
                  <a:srgbClr val="002060"/>
                </a:solidFill>
                <a:latin typeface="Times New Roman" pitchFamily="18" charset="0"/>
                <a:cs typeface="Times New Roman" pitchFamily="18" charset="0"/>
              </a:rPr>
            </a:br>
            <a:r>
              <a:rPr lang="ru-RU" b="1" dirty="0" err="1" smtClean="0">
                <a:solidFill>
                  <a:srgbClr val="002060"/>
                </a:solidFill>
                <a:latin typeface="Times New Roman" pitchFamily="18" charset="0"/>
                <a:cs typeface="Times New Roman" pitchFamily="18" charset="0"/>
              </a:rPr>
              <a:t>Толығырақ:</a:t>
            </a:r>
            <a:r>
              <a:rPr lang="ru-RU" b="1" dirty="0" smtClean="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hlinkClick r:id="rId2"/>
              </a:rPr>
              <a:t>http://alashainasy.kz/ustazdar_ustahanasy/esse-jazu-tulga-boyyindagyi-refleksivtlk-dagdyinyi-kalyiptastyiradyi-60204/</a:t>
            </a:r>
            <a:endParaRPr lang="ru-RU" dirty="0">
              <a:solidFill>
                <a:srgbClr val="00206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404664"/>
            <a:ext cx="8424936" cy="2831544"/>
          </a:xfrm>
          <a:prstGeom prst="rect">
            <a:avLst/>
          </a:prstGeom>
        </p:spPr>
        <p:txBody>
          <a:bodyPr wrap="square">
            <a:spAutoFit/>
          </a:bodyPr>
          <a:lstStyle/>
          <a:p>
            <a:r>
              <a:rPr lang="ru-RU" sz="3200" dirty="0" smtClean="0">
                <a:solidFill>
                  <a:srgbClr val="002060"/>
                </a:solidFill>
                <a:latin typeface="Times New Roman" pitchFamily="18" charset="0"/>
                <a:cs typeface="Times New Roman" pitchFamily="18" charset="0"/>
              </a:rPr>
              <a:t>Ал эссе </a:t>
            </a:r>
            <a:r>
              <a:rPr lang="ru-RU" sz="3200" dirty="0" err="1" smtClean="0">
                <a:solidFill>
                  <a:srgbClr val="002060"/>
                </a:solidFill>
                <a:latin typeface="Times New Roman" pitchFamily="18" charset="0"/>
                <a:cs typeface="Times New Roman" pitchFamily="18" charset="0"/>
              </a:rPr>
              <a:t>тақырыбы әрқашан нақты</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Оның көп тақырыбы және идеясы</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болуы</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мүмкін емес</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Онда</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бір</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ғана нұсқа, бір</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ғана </a:t>
            </a:r>
            <a:r>
              <a:rPr lang="ru-RU" sz="3200" dirty="0" smtClean="0">
                <a:solidFill>
                  <a:srgbClr val="002060"/>
                </a:solidFill>
                <a:latin typeface="Times New Roman" pitchFamily="18" charset="0"/>
                <a:cs typeface="Times New Roman" pitchFamily="18" charset="0"/>
              </a:rPr>
              <a:t>ой </a:t>
            </a:r>
            <a:r>
              <a:rPr lang="ru-RU" sz="3200" dirty="0" err="1" smtClean="0">
                <a:solidFill>
                  <a:srgbClr val="002060"/>
                </a:solidFill>
                <a:latin typeface="Times New Roman" pitchFamily="18" charset="0"/>
                <a:cs typeface="Times New Roman" pitchFamily="18" charset="0"/>
              </a:rPr>
              <a:t>беріледі</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және сол</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әрі қарай өрбітіледі</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Бұл </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бір</a:t>
            </a:r>
            <a:r>
              <a:rPr lang="ru-RU" sz="3200" dirty="0" smtClean="0">
                <a:solidFill>
                  <a:srgbClr val="002060"/>
                </a:solidFill>
                <a:latin typeface="Times New Roman" pitchFamily="18" charset="0"/>
                <a:cs typeface="Times New Roman" pitchFamily="18" charset="0"/>
              </a:rPr>
              <a:t> </a:t>
            </a:r>
            <a:r>
              <a:rPr lang="ru-RU" sz="3200" dirty="0" err="1" smtClean="0">
                <a:solidFill>
                  <a:srgbClr val="002060"/>
                </a:solidFill>
                <a:latin typeface="Times New Roman" pitchFamily="18" charset="0"/>
                <a:cs typeface="Times New Roman" pitchFamily="18" charset="0"/>
              </a:rPr>
              <a:t>ғана сұрақ жауабы</a:t>
            </a:r>
            <a:r>
              <a:rPr lang="ru-RU" sz="3200" dirty="0" smtClean="0">
                <a:solidFill>
                  <a:srgbClr val="002060"/>
                </a:solidFill>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
            </a:r>
            <a:br>
              <a:rPr lang="ru-RU" dirty="0" smtClean="0">
                <a:solidFill>
                  <a:srgbClr val="002060"/>
                </a:solidFill>
                <a:latin typeface="Times New Roman" pitchFamily="18" charset="0"/>
                <a:cs typeface="Times New Roman" pitchFamily="18" charset="0"/>
              </a:rPr>
            </a:br>
            <a:endParaRPr lang="ru-RU" dirty="0">
              <a:solidFill>
                <a:srgbClr val="002060"/>
              </a:solidFill>
              <a:latin typeface="Times New Roman" pitchFamily="18" charset="0"/>
              <a:cs typeface="Times New Roman" pitchFamily="18" charset="0"/>
            </a:endParaRPr>
          </a:p>
        </p:txBody>
      </p:sp>
      <p:sp>
        <p:nvSpPr>
          <p:cNvPr id="5" name="Прямоугольник 4"/>
          <p:cNvSpPr/>
          <p:nvPr/>
        </p:nvSpPr>
        <p:spPr>
          <a:xfrm>
            <a:off x="467544" y="3429000"/>
            <a:ext cx="8352928" cy="2585323"/>
          </a:xfrm>
          <a:prstGeom prst="rect">
            <a:avLst/>
          </a:prstGeom>
        </p:spPr>
        <p:txBody>
          <a:bodyPr wrap="square">
            <a:spAutoFit/>
          </a:bodyPr>
          <a:lstStyle/>
          <a:p>
            <a:r>
              <a:rPr lang="ru-RU" sz="3600" dirty="0" smtClean="0">
                <a:solidFill>
                  <a:srgbClr val="002060"/>
                </a:solidFill>
                <a:latin typeface="Times New Roman" pitchFamily="18" charset="0"/>
                <a:cs typeface="Times New Roman" pitchFamily="18" charset="0"/>
              </a:rPr>
              <a:t>Эссе </a:t>
            </a:r>
            <a:r>
              <a:rPr lang="ru-RU" sz="3600" dirty="0" err="1" smtClean="0">
                <a:solidFill>
                  <a:srgbClr val="002060"/>
                </a:solidFill>
                <a:latin typeface="Times New Roman" pitchFamily="18" charset="0"/>
                <a:cs typeface="Times New Roman" pitchFamily="18" charset="0"/>
              </a:rPr>
              <a:t>жаза</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отырып</a:t>
            </a:r>
            <a:r>
              <a:rPr lang="ru-RU" sz="3600" dirty="0" smtClean="0">
                <a:solidFill>
                  <a:srgbClr val="002060"/>
                </a:solidFill>
                <a:latin typeface="Times New Roman" pitchFamily="18" charset="0"/>
                <a:cs typeface="Times New Roman" pitchFamily="18" charset="0"/>
              </a:rPr>
              <a:t> та, </a:t>
            </a:r>
            <a:r>
              <a:rPr lang="ru-RU" sz="3600" dirty="0" err="1" smtClean="0">
                <a:solidFill>
                  <a:srgbClr val="002060"/>
                </a:solidFill>
                <a:latin typeface="Times New Roman" pitchFamily="18" charset="0"/>
                <a:cs typeface="Times New Roman" pitchFamily="18" charset="0"/>
              </a:rPr>
              <a:t>адам</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өзінің әрекетіне есеп</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беріп</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алдына</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жоспар</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құрады.</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Сондықтан, </a:t>
            </a:r>
            <a:r>
              <a:rPr lang="ru-RU" sz="3600" dirty="0" smtClean="0">
                <a:solidFill>
                  <a:srgbClr val="002060"/>
                </a:solidFill>
                <a:latin typeface="Times New Roman" pitchFamily="18" charset="0"/>
                <a:cs typeface="Times New Roman" pitchFamily="18" charset="0"/>
              </a:rPr>
              <a:t>оны рефлексия </a:t>
            </a:r>
            <a:r>
              <a:rPr lang="ru-RU" sz="3600" dirty="0" err="1" smtClean="0">
                <a:solidFill>
                  <a:srgbClr val="002060"/>
                </a:solidFill>
                <a:latin typeface="Times New Roman" pitchFamily="18" charset="0"/>
                <a:cs typeface="Times New Roman" pitchFamily="18" charset="0"/>
              </a:rPr>
              <a:t>түрінде қарауға болады</a:t>
            </a:r>
            <a:r>
              <a:rPr lang="ru-RU" sz="3600" dirty="0" smtClean="0">
                <a:solidFill>
                  <a:srgbClr val="002060"/>
                </a:solidFill>
                <a:latin typeface="Times New Roman" pitchFamily="18" charset="0"/>
                <a:cs typeface="Times New Roman" pitchFamily="18" charset="0"/>
              </a:rPr>
              <a:t>.</a:t>
            </a:r>
            <a:r>
              <a:rPr lang="ru-RU" dirty="0" smtClean="0"/>
              <a:t/>
            </a:r>
            <a:br>
              <a:rPr lang="ru-RU"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571480"/>
            <a:ext cx="8568952" cy="5816977"/>
          </a:xfrm>
          <a:prstGeom prst="rect">
            <a:avLst/>
          </a:prstGeom>
        </p:spPr>
        <p:txBody>
          <a:bodyPr wrap="square">
            <a:spAutoFit/>
          </a:bodyPr>
          <a:lstStyle/>
          <a:p>
            <a:r>
              <a:rPr lang="ru-RU" sz="2400" b="1" dirty="0" err="1" smtClean="0">
                <a:solidFill>
                  <a:srgbClr val="002060"/>
                </a:solidFill>
                <a:latin typeface="Times New Roman" pitchFamily="18" charset="0"/>
                <a:cs typeface="Times New Roman" pitchFamily="18" charset="0"/>
              </a:rPr>
              <a:t>Эссенің жазылу</a:t>
            </a:r>
            <a:r>
              <a:rPr lang="ru-RU" sz="2400" b="1" dirty="0" smtClean="0">
                <a:solidFill>
                  <a:srgbClr val="002060"/>
                </a:solidFill>
                <a:latin typeface="Times New Roman" pitchFamily="18" charset="0"/>
                <a:cs typeface="Times New Roman" pitchFamily="18" charset="0"/>
              </a:rPr>
              <a:t> </a:t>
            </a:r>
            <a:r>
              <a:rPr lang="ru-RU" sz="2400" b="1" dirty="0" err="1" smtClean="0">
                <a:solidFill>
                  <a:srgbClr val="002060"/>
                </a:solidFill>
                <a:latin typeface="Times New Roman" pitchFamily="18" charset="0"/>
                <a:cs typeface="Times New Roman" pitchFamily="18" charset="0"/>
              </a:rPr>
              <a:t>құрылымы</a:t>
            </a:r>
            <a:r>
              <a:rPr lang="ru-RU" sz="2400" dirty="0" err="1" smtClean="0">
                <a:solidFill>
                  <a:srgbClr val="002060"/>
                </a:solidFill>
                <a:latin typeface="Times New Roman" pitchFamily="18" charset="0"/>
                <a:cs typeface="Times New Roman" pitchFamily="18" charset="0"/>
              </a:rPr>
              <a:t>:</a:t>
            </a:r>
            <a:r>
              <a:rPr lang="ru-RU" sz="2400" dirty="0" smtClean="0">
                <a:solidFill>
                  <a:srgbClr val="002060"/>
                </a:solidFill>
                <a:latin typeface="Times New Roman" pitchFamily="18" charset="0"/>
                <a:cs typeface="Times New Roman" pitchFamily="18" charset="0"/>
              </a:rPr>
              <a:t/>
            </a:r>
            <a:br>
              <a:rPr lang="ru-RU" sz="2400" dirty="0" smtClean="0">
                <a:solidFill>
                  <a:srgbClr val="002060"/>
                </a:solidFill>
                <a:latin typeface="Times New Roman" pitchFamily="18" charset="0"/>
                <a:cs typeface="Times New Roman" pitchFamily="18" charset="0"/>
              </a:rPr>
            </a:br>
            <a:r>
              <a:rPr lang="kk-KZ" sz="2800" b="1" dirty="0" smtClean="0">
                <a:solidFill>
                  <a:srgbClr val="FF0000"/>
                </a:solidFill>
                <a:latin typeface="Times New Roman" pitchFamily="18" charset="0"/>
                <a:cs typeface="Times New Roman" pitchFamily="18" charset="0"/>
              </a:rPr>
              <a:t>Кіріспе бөлімі 2 ойдан тұрады:</a:t>
            </a:r>
          </a:p>
          <a:p>
            <a:r>
              <a:rPr lang="kk-KZ" sz="2400" b="1" dirty="0" smtClean="0">
                <a:solidFill>
                  <a:srgbClr val="FF0000"/>
                </a:solidFill>
                <a:latin typeface="Times New Roman" pitchFamily="18" charset="0"/>
                <a:cs typeface="Times New Roman" pitchFamily="18" charset="0"/>
              </a:rPr>
              <a:t> </a:t>
            </a:r>
            <a:r>
              <a:rPr lang="kk-KZ" sz="2400" b="1" dirty="0" smtClean="0">
                <a:solidFill>
                  <a:srgbClr val="000099"/>
                </a:solidFill>
                <a:latin typeface="Times New Roman" pitchFamily="18" charset="0"/>
                <a:cs typeface="Times New Roman" pitchFamily="18" charset="0"/>
              </a:rPr>
              <a:t>Жалпы пікір – оқырман көңілін аудару мақсатында жазылады және бірнеше сөйлемнен тұруы  мүмкін; тезистік пікір – эсседегі талқыланатын негізгі ойлардан тұрады және ол тақырыптық сөйлемге ұқсайды. Яғни оқырманға эссе мазмұны туралы жалпы идеяны береді. </a:t>
            </a:r>
            <a:endParaRPr lang="ru-RU" sz="2400" dirty="0" smtClean="0">
              <a:solidFill>
                <a:srgbClr val="000099"/>
              </a:solidFill>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Негізгі бөлім </a:t>
            </a:r>
            <a:r>
              <a:rPr lang="kk-KZ" sz="2400" b="1" dirty="0" smtClean="0">
                <a:solidFill>
                  <a:srgbClr val="000099"/>
                </a:solidFill>
                <a:latin typeface="Times New Roman" pitchFamily="18" charset="0"/>
                <a:cs typeface="Times New Roman" pitchFamily="18" charset="0"/>
              </a:rPr>
              <a:t>– бір немесе бірнеше абзацадан тұрады. Әр абзацада бөлімдерге бөлінген тақырыпшалар дамытылады, ойларды талқыланып ашылады. Олардың саны бөлінген тақырыпшаларға байланысты. </a:t>
            </a:r>
            <a:endParaRPr lang="ru-RU" sz="2400" dirty="0" smtClean="0">
              <a:solidFill>
                <a:srgbClr val="000099"/>
              </a:solidFill>
              <a:latin typeface="Times New Roman" pitchFamily="18" charset="0"/>
              <a:cs typeface="Times New Roman" pitchFamily="18" charset="0"/>
            </a:endParaRPr>
          </a:p>
          <a:p>
            <a:r>
              <a:rPr lang="kk-KZ" sz="2400" b="1" dirty="0" smtClean="0">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Қорытынды бөлім- </a:t>
            </a:r>
            <a:r>
              <a:rPr lang="kk-KZ" sz="2400" b="1" dirty="0" smtClean="0">
                <a:solidFill>
                  <a:srgbClr val="000099"/>
                </a:solidFill>
                <a:latin typeface="Times New Roman" pitchFamily="18" charset="0"/>
                <a:cs typeface="Times New Roman" pitchFamily="18" charset="0"/>
              </a:rPr>
              <a:t>негізгі бөлімде талқыланған мәселелерді қорытып, бір тұжырымға келген сөйлемдерден тұрады.</a:t>
            </a:r>
            <a:endParaRPr lang="ru-RU" sz="2400" dirty="0" smtClean="0">
              <a:solidFill>
                <a:srgbClr val="000099"/>
              </a:solidFill>
              <a:latin typeface="Times New Roman" pitchFamily="18" charset="0"/>
              <a:cs typeface="Times New Roman" pitchFamily="18" charset="0"/>
            </a:endParaRPr>
          </a:p>
          <a:p>
            <a:endParaRPr lang="ru-RU" sz="2400" dirty="0">
              <a:solidFill>
                <a:srgbClr val="00206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15616" y="692696"/>
            <a:ext cx="6840760" cy="2308324"/>
          </a:xfrm>
          <a:prstGeom prst="rect">
            <a:avLst/>
          </a:prstGeom>
        </p:spPr>
        <p:txBody>
          <a:bodyPr wrap="square">
            <a:spAutoFit/>
          </a:bodyPr>
          <a:lstStyle/>
          <a:p>
            <a:pPr algn="ctr"/>
            <a:r>
              <a:rPr lang="ru-RU" sz="3600" b="1" dirty="0" err="1" smtClean="0">
                <a:solidFill>
                  <a:srgbClr val="002060"/>
                </a:solidFill>
                <a:latin typeface="Times New Roman" pitchFamily="18" charset="0"/>
                <a:cs typeface="Times New Roman" pitchFamily="18" charset="0"/>
              </a:rPr>
              <a:t>Эссенің құрамы</a:t>
            </a:r>
            <a:endParaRPr lang="ru-RU" sz="3600" dirty="0" smtClean="0">
              <a:solidFill>
                <a:srgbClr val="002060"/>
              </a:solidFill>
              <a:latin typeface="Times New Roman" pitchFamily="18" charset="0"/>
              <a:cs typeface="Times New Roman" pitchFamily="18" charset="0"/>
            </a:endParaRPr>
          </a:p>
          <a:p>
            <a:pPr algn="ctr"/>
            <a:r>
              <a:rPr lang="ru-RU" sz="3600" dirty="0" err="1" smtClean="0">
                <a:solidFill>
                  <a:srgbClr val="002060"/>
                </a:solidFill>
                <a:latin typeface="Times New Roman" pitchFamily="18" charset="0"/>
                <a:cs typeface="Times New Roman" pitchFamily="18" charset="0"/>
              </a:rPr>
              <a:t>кіріспесі</a:t>
            </a:r>
            <a:r>
              <a:rPr lang="ru-RU" sz="3600" dirty="0" smtClean="0">
                <a:solidFill>
                  <a:srgbClr val="002060"/>
                </a:solidFill>
                <a:latin typeface="Times New Roman" pitchFamily="18" charset="0"/>
                <a:cs typeface="Times New Roman" pitchFamily="18" charset="0"/>
              </a:rPr>
              <a:t> – 75 </a:t>
            </a:r>
            <a:r>
              <a:rPr lang="ru-RU" sz="3600" dirty="0" err="1" smtClean="0">
                <a:solidFill>
                  <a:srgbClr val="002060"/>
                </a:solidFill>
                <a:latin typeface="Times New Roman" pitchFamily="18" charset="0"/>
                <a:cs typeface="Times New Roman" pitchFamily="18" charset="0"/>
              </a:rPr>
              <a:t>сөз</a:t>
            </a:r>
            <a:r>
              <a:rPr lang="ru-RU" sz="3600" dirty="0" smtClean="0">
                <a:solidFill>
                  <a:srgbClr val="002060"/>
                </a:solidFill>
                <a:latin typeface="Times New Roman" pitchFamily="18" charset="0"/>
                <a:cs typeface="Times New Roman" pitchFamily="18" charset="0"/>
              </a:rPr>
              <a:t>,</a:t>
            </a:r>
          </a:p>
          <a:p>
            <a:pPr algn="ctr"/>
            <a:r>
              <a:rPr lang="ru-RU" sz="3600" dirty="0" err="1" smtClean="0">
                <a:solidFill>
                  <a:srgbClr val="002060"/>
                </a:solidFill>
                <a:latin typeface="Times New Roman" pitchFamily="18" charset="0"/>
                <a:cs typeface="Times New Roman" pitchFamily="18" charset="0"/>
              </a:rPr>
              <a:t>негізгі</a:t>
            </a:r>
            <a:r>
              <a:rPr lang="ru-RU" sz="3600" dirty="0" smtClean="0">
                <a:solidFill>
                  <a:srgbClr val="002060"/>
                </a:solidFill>
                <a:latin typeface="Times New Roman" pitchFamily="18" charset="0"/>
                <a:cs typeface="Times New Roman" pitchFamily="18" charset="0"/>
              </a:rPr>
              <a:t> </a:t>
            </a:r>
            <a:r>
              <a:rPr lang="ru-RU" sz="3600" dirty="0" err="1" smtClean="0">
                <a:solidFill>
                  <a:srgbClr val="002060"/>
                </a:solidFill>
                <a:latin typeface="Times New Roman" pitchFamily="18" charset="0"/>
                <a:cs typeface="Times New Roman" pitchFamily="18" charset="0"/>
              </a:rPr>
              <a:t>бөлімі </a:t>
            </a:r>
            <a:r>
              <a:rPr lang="ru-RU" sz="3600" dirty="0" smtClean="0">
                <a:solidFill>
                  <a:srgbClr val="002060"/>
                </a:solidFill>
                <a:latin typeface="Times New Roman" pitchFamily="18" charset="0"/>
                <a:cs typeface="Times New Roman" pitchFamily="18" charset="0"/>
              </a:rPr>
              <a:t>– 150 </a:t>
            </a:r>
            <a:r>
              <a:rPr lang="ru-RU" sz="3600" dirty="0" err="1" smtClean="0">
                <a:solidFill>
                  <a:srgbClr val="002060"/>
                </a:solidFill>
                <a:latin typeface="Times New Roman" pitchFamily="18" charset="0"/>
                <a:cs typeface="Times New Roman" pitchFamily="18" charset="0"/>
              </a:rPr>
              <a:t>сөз</a:t>
            </a:r>
            <a:r>
              <a:rPr lang="ru-RU" sz="3600" dirty="0" smtClean="0">
                <a:solidFill>
                  <a:srgbClr val="002060"/>
                </a:solidFill>
                <a:latin typeface="Times New Roman" pitchFamily="18" charset="0"/>
                <a:cs typeface="Times New Roman" pitchFamily="18" charset="0"/>
              </a:rPr>
              <a:t>,</a:t>
            </a:r>
          </a:p>
          <a:p>
            <a:pPr algn="ctr"/>
            <a:r>
              <a:rPr lang="ru-RU" sz="3600" dirty="0" err="1" smtClean="0">
                <a:solidFill>
                  <a:srgbClr val="002060"/>
                </a:solidFill>
                <a:latin typeface="Times New Roman" pitchFamily="18" charset="0"/>
                <a:cs typeface="Times New Roman" pitchFamily="18" charset="0"/>
              </a:rPr>
              <a:t>қорытынды бөлімі </a:t>
            </a:r>
            <a:r>
              <a:rPr lang="ru-RU" sz="3600" dirty="0" smtClean="0">
                <a:solidFill>
                  <a:srgbClr val="002060"/>
                </a:solidFill>
                <a:latin typeface="Times New Roman" pitchFamily="18" charset="0"/>
                <a:cs typeface="Times New Roman" pitchFamily="18" charset="0"/>
              </a:rPr>
              <a:t>– 25 </a:t>
            </a:r>
            <a:r>
              <a:rPr lang="ru-RU" sz="3600" dirty="0" err="1" smtClean="0">
                <a:solidFill>
                  <a:srgbClr val="002060"/>
                </a:solidFill>
                <a:latin typeface="Times New Roman" pitchFamily="18" charset="0"/>
                <a:cs typeface="Times New Roman" pitchFamily="18" charset="0"/>
              </a:rPr>
              <a:t>сөз</a:t>
            </a:r>
            <a:r>
              <a:rPr lang="ru-RU" sz="3600" dirty="0" smtClean="0">
                <a:solidFill>
                  <a:srgbClr val="002060"/>
                </a:solidFill>
                <a:latin typeface="Times New Roman" pitchFamily="18" charset="0"/>
                <a:cs typeface="Times New Roman" pitchFamily="18" charset="0"/>
              </a:rPr>
              <a:t>.</a:t>
            </a:r>
            <a:endParaRPr lang="ru-RU" sz="3600" dirty="0">
              <a:solidFill>
                <a:srgbClr val="00206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615240" y="0"/>
            <a:ext cx="7441431" cy="1274763"/>
          </a:xfrm>
        </p:spPr>
        <p:txBody>
          <a:bodyPr>
            <a:normAutofit fontScale="90000"/>
          </a:bodyPr>
          <a:lstStyle/>
          <a:p>
            <a:r>
              <a:rPr lang="kk-KZ" sz="3200" b="1" dirty="0" smtClean="0">
                <a:solidFill>
                  <a:srgbClr val="FF0000"/>
                </a:solidFill>
                <a:latin typeface="Times New Roman" pitchFamily="18" charset="0"/>
                <a:cs typeface="Times New Roman" pitchFamily="18" charset="0"/>
              </a:rPr>
              <a:t>Оқушы қолына не үшін қалам алғанын ең алдымен өзі түсініп алуы қажет.</a:t>
            </a:r>
            <a:endParaRPr lang="ru-RU" sz="3200" b="1" dirty="0">
              <a:solidFill>
                <a:srgbClr val="FF0000"/>
              </a:solidFill>
              <a:latin typeface="Times New Roman" pitchFamily="18" charset="0"/>
              <a:cs typeface="Times New Roman" pitchFamily="18" charset="0"/>
            </a:endParaRPr>
          </a:p>
        </p:txBody>
      </p:sp>
      <p:sp>
        <p:nvSpPr>
          <p:cNvPr id="5" name="Содержимое 2"/>
          <p:cNvSpPr>
            <a:spLocks noGrp="1"/>
          </p:cNvSpPr>
          <p:nvPr>
            <p:ph idx="1"/>
          </p:nvPr>
        </p:nvSpPr>
        <p:spPr>
          <a:xfrm>
            <a:off x="357191" y="1785926"/>
            <a:ext cx="8572528" cy="4525963"/>
          </a:xfrm>
        </p:spPr>
        <p:txBody>
          <a:bodyPr/>
          <a:lstStyle/>
          <a:p>
            <a:r>
              <a:rPr lang="kk-KZ" b="1" i="1" dirty="0" smtClean="0">
                <a:ln>
                  <a:noFill/>
                </a:ln>
                <a:solidFill>
                  <a:srgbClr val="002060"/>
                </a:solidFill>
                <a:latin typeface="Times New Roman" pitchFamily="18" charset="0"/>
                <a:ea typeface="Times New Roman" pitchFamily="18" charset="0"/>
                <a:cs typeface="Times New Roman" pitchFamily="18" charset="0"/>
              </a:rPr>
              <a:t>«Мен неге және не үшін жазып отырмын?»</a:t>
            </a:r>
          </a:p>
          <a:p>
            <a:r>
              <a:rPr lang="kk-KZ" b="1" i="1" dirty="0" smtClean="0">
                <a:ln>
                  <a:noFill/>
                </a:ln>
                <a:solidFill>
                  <a:srgbClr val="002060"/>
                </a:solidFill>
                <a:latin typeface="Times New Roman" pitchFamily="18" charset="0"/>
                <a:ea typeface="Times New Roman" pitchFamily="18" charset="0"/>
                <a:cs typeface="Times New Roman" pitchFamily="18" charset="0"/>
              </a:rPr>
              <a:t>«Мен қандай идеяларды айтқым келеді?»</a:t>
            </a:r>
          </a:p>
          <a:p>
            <a:r>
              <a:rPr lang="kk-KZ" b="1" i="1" dirty="0" smtClean="0">
                <a:ln>
                  <a:noFill/>
                </a:ln>
                <a:solidFill>
                  <a:srgbClr val="002060"/>
                </a:solidFill>
                <a:latin typeface="Times New Roman" pitchFamily="18" charset="0"/>
                <a:ea typeface="Times New Roman" pitchFamily="18" charset="0"/>
                <a:cs typeface="Times New Roman" pitchFamily="18" charset="0"/>
              </a:rPr>
              <a:t>«Маңызды ақпаратты мен қай жерден іздеп таба аламын?»</a:t>
            </a:r>
          </a:p>
          <a:p>
            <a:r>
              <a:rPr lang="kk-KZ" b="1" i="1" dirty="0" smtClean="0">
                <a:ln>
                  <a:noFill/>
                </a:ln>
                <a:solidFill>
                  <a:srgbClr val="002060"/>
                </a:solidFill>
                <a:latin typeface="Times New Roman" pitchFamily="18" charset="0"/>
                <a:ea typeface="Times New Roman" pitchFamily="18" charset="0"/>
                <a:cs typeface="Times New Roman" pitchFamily="18" charset="0"/>
              </a:rPr>
              <a:t>«Тақырыпты ашу үшін қандай көркем сөздерді пайдалансам екен?»</a:t>
            </a:r>
            <a:endParaRPr lang="ru-RU" b="1" dirty="0">
              <a:solidFill>
                <a:srgbClr val="002060"/>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034" y="214290"/>
            <a:ext cx="1191857" cy="12144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643050"/>
            <a:ext cx="586538" cy="642941"/>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4143380"/>
            <a:ext cx="586538" cy="642941"/>
          </a:xfrm>
          <a:prstGeom prst="rect">
            <a:avLst/>
          </a:prstGeom>
        </p:spPr>
      </p:pic>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3143248"/>
            <a:ext cx="586538" cy="642941"/>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2357430"/>
            <a:ext cx="586538" cy="642941"/>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357</Words>
  <Application>Microsoft Office PowerPoint</Application>
  <PresentationFormat>Экран (4:3)</PresentationFormat>
  <Paragraphs>47</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Оқушы қолына не үшін қалам алғанын ең алдымен өзі түсініп алуы қажет.</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Медет</dc:creator>
  <cp:lastModifiedBy>Айгул</cp:lastModifiedBy>
  <cp:revision>30</cp:revision>
  <dcterms:created xsi:type="dcterms:W3CDTF">2017-02-02T18:50:51Z</dcterms:created>
  <dcterms:modified xsi:type="dcterms:W3CDTF">2020-11-25T16:38:59Z</dcterms:modified>
</cp:coreProperties>
</file>